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93" r:id="rId3"/>
    <p:sldId id="259" r:id="rId4"/>
    <p:sldId id="257" r:id="rId5"/>
    <p:sldId id="303" r:id="rId6"/>
    <p:sldId id="273" r:id="rId7"/>
    <p:sldId id="261" r:id="rId8"/>
    <p:sldId id="271" r:id="rId9"/>
    <p:sldId id="281" r:id="rId10"/>
    <p:sldId id="296" r:id="rId11"/>
    <p:sldId id="305" r:id="rId12"/>
    <p:sldId id="275" r:id="rId13"/>
    <p:sldId id="276" r:id="rId14"/>
    <p:sldId id="277" r:id="rId15"/>
    <p:sldId id="306" r:id="rId16"/>
    <p:sldId id="298" r:id="rId17"/>
    <p:sldId id="299" r:id="rId18"/>
    <p:sldId id="302" r:id="rId19"/>
    <p:sldId id="300" r:id="rId20"/>
    <p:sldId id="269" r:id="rId21"/>
    <p:sldId id="278" r:id="rId22"/>
    <p:sldId id="280" r:id="rId23"/>
    <p:sldId id="279" r:id="rId24"/>
    <p:sldId id="295" r:id="rId25"/>
    <p:sldId id="270" r:id="rId26"/>
    <p:sldId id="297" r:id="rId27"/>
    <p:sldId id="283" r:id="rId28"/>
    <p:sldId id="301" r:id="rId29"/>
    <p:sldId id="294" r:id="rId30"/>
    <p:sldId id="307" r:id="rId3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8582" autoAdjust="0"/>
  </p:normalViewPr>
  <p:slideViewPr>
    <p:cSldViewPr>
      <p:cViewPr varScale="1">
        <p:scale>
          <a:sx n="66" d="100"/>
          <a:sy n="66" d="100"/>
        </p:scale>
        <p:origin x="1050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D7B31-CC89-4D5A-9B96-F31264BCB937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6608-BBC3-4E1E-BD8D-6B5147598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37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6D7D7-9958-CE7A-A8DB-9AD00514C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D9752D5-6054-960B-DCC4-C28CC4351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F32FE59-CC85-7C38-6633-CE4794105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B92AED-FD82-1923-F6AC-B6C77DEC5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867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Берётся аналоговый сигнал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(голос, музыка).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МИКРОФОН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↓ (преобразует давление воздуха в напряжение)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АНАЛОГОВЫЙ ЭЛЕКТРИЧЕСКИЙ СИГНАЛ (напряжение меняется плавно)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АЦП (Аналого-Цифровой Преобразователь)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├── ДИСКРЕТИЗАЦИЯ: "КОГДА измерять?"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│       Берем отсчёты каждые 125 мкс (8000 раз/сек)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│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└── КВАНТОВАНИЕ: "КАКОЕ значение?"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Округляем каждое измерение до ближайшего уровня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(например, до одного из 256 уровней при 8 битах)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↓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ЦИФРОВОЙ СИГНАЛ (последовательность чисел: 128, 145, 167...)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↓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КОДЕК (если нужно сжать)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↓ (например, G.729 сжимает 64 кбит/с → 8 кбит/с)</a:t>
            </a:r>
          </a:p>
          <a:p>
            <a:pPr latinLnBrk="1"/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IP-ПАКЕТЫ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Квантование нужно, потому что компьютеры и цифровые системы не могут работать с бесконечной точностью. Им нужно округлить непрерывные значения до конечного набора чисел, которые можно представить битами.</a:t>
            </a:r>
          </a:p>
          <a:p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Измеряется его амплитуда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(значение) в определённые моменты времени.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Каждое измерение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записывается как число.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Получается последовательность чисел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и есть цифровой сигнал.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21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07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B5F21-2BEE-D6B7-FD5B-3E612F3AC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9E78026-40B8-1012-3890-6F8A8F833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FB39609-7783-8F9E-862E-2B6245745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БЫ НЕ БЫЛО КОДЕКОВ 1 секунда речи:</a:t>
            </a:r>
          </a:p>
          <a:p>
            <a:r>
              <a:rPr lang="ru-RU" dirty="0"/>
              <a:t>PCM: 8000 </a:t>
            </a:r>
            <a:r>
              <a:rPr lang="ru-RU" dirty="0" err="1"/>
              <a:t>samples</a:t>
            </a:r>
            <a:r>
              <a:rPr lang="ru-RU" dirty="0"/>
              <a:t> × 2 байта = 16,000 байт = 128 кбит/с</a:t>
            </a:r>
          </a:p>
          <a:p>
            <a:r>
              <a:rPr lang="ru-RU" dirty="0"/>
              <a:t>→ Слишком много для сети!</a:t>
            </a:r>
          </a:p>
          <a:p>
            <a:endParaRPr lang="ru-RU" dirty="0"/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Высокий битрейт позволяет передавать больше информации за секунду, что улучшает детализацию и чистоту звука. Однако он требует хорошей пропускной способности канала, что может стать проблемой при ограниченных сетевых ресурсах.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Основные источники задержек:</a:t>
            </a:r>
          </a:p>
          <a:p>
            <a:endParaRPr lang="ru-RU" dirty="0"/>
          </a:p>
          <a:p>
            <a:r>
              <a:rPr lang="ru-RU" dirty="0"/>
              <a:t>Задержка кодека — время обработки звука. Например, кодек G.711 имеет задержку менее 1 мс, а G.729 — около 10 мс из-за более сложного сжатия.</a:t>
            </a:r>
          </a:p>
          <a:p>
            <a:endParaRPr lang="ru-RU" dirty="0"/>
          </a:p>
          <a:p>
            <a:r>
              <a:rPr lang="ru-RU" dirty="0"/>
              <a:t>Сетевые задержки — время передачи пакетов по линиям связи. В локальных сетях оно составляет 5–10 мс, а при соединениях через интернет зависит от маршрута пакетов и может увеличиваться до 100 мс и более.</a:t>
            </a:r>
          </a:p>
          <a:p>
            <a:endParaRPr lang="ru-RU" dirty="0"/>
          </a:p>
          <a:p>
            <a:r>
              <a:rPr lang="ru-RU" dirty="0" err="1"/>
              <a:t>Jitter</a:t>
            </a:r>
            <a:r>
              <a:rPr lang="ru-RU" dirty="0"/>
              <a:t> </a:t>
            </a:r>
            <a:r>
              <a:rPr lang="ru-RU" dirty="0" err="1"/>
              <a:t>buffer</a:t>
            </a:r>
            <a:r>
              <a:rPr lang="ru-RU" dirty="0"/>
              <a:t> — механизм сглаживания нестабильности сети, который добавляет дополнительные 20–50 мс в зависимости от настроек.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Кодек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передаёт сам голос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передаёт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инструкцию, как его синтезировать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 другом конце.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AF0607-5944-AEE4-2A0C-7525AE9A7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904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G.711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без сжатия, высокая полоса (64 Кбит/с), лучшая задержка (0,25 мс), высокое качество (MOS 4,1), не нагружает DSP.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G.723.1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сильное сжатие (5,3/6,4 Кбит/с), низкое качество (MOS ~3,8), большая задержка (37,5 мс), значительная нагрузка на DSP.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G.728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средняя полоса (16 Кбит/с), высокое качество (MOS 4,3), малая задержка (2,5 мс), высокая нагрузка на DSP (32).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G.729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хорошее сжатие (8 Кбит/с), качество близкое к G.711 (MOS 3,92), средняя задержка (15 мс), нагрузка на DSP умеренная (25).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G.729A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упрощенная версия G.729, та же полоса (8 Кбит/с), чуть ниже качество (MOS 3,85), вдвое меньшая нагрузка на DSP (13), задержка та же (15 мс).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Если DSP может условно "потратить" 100 единиц мощности, то для каналов с G.729 (25 единиц) он сможет обслужить 100 / 25 =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канала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с G.729A (13 единиц) — уже 100 / 13 ≈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каналов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55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9E99-9C6A-78C1-3B34-A3C12905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CB2A2B2-C436-4028-0A17-842F0FCEE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4B93D6B-76FB-DD28-3646-8ADED18E0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8FFBB3-8FD0-564E-7008-525D5EDED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585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 работает в пользовательском пространстве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значит, что он реализован как часть приложения (например, в SIP-телефоне или медиасервере), а не в ядре ОС.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вызывает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отправки данных через UDP.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UDP, IP, Ethernet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протоколы ядра ОС, которые уже готовы и работают.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и видеоинформация чувствительны к задержкам, но менее чувствительны к потерям отдельных пакетов. Поэтому в качестве транспортного протокола используется UDP, так как механизмы контроля доставки и повторной передачи пакетов, обеспечиваемые TCP, не подходят для передачи голосовых данных и видео.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Устройства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сетиMAC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-адреса, тип следующего протокола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интернетеIP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-адреса, TTL, протокол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надёжностьПорты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номера байтов, флаги управления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ПриложенияПорты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длина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пакета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МедиапотокиТип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кодека, время, порядок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IP↔MAC«Чей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этот IP? Дайте MAC!»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https://showslide.ru/lekciya-ip-telefoniya-181719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707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ABDB-D86F-A8C8-88B9-B58ED5810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97371C1-8426-5726-3972-019859D59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C9BBAC4-CAEE-0B87-5CDF-3FFE8CA87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 работает в пользовательском пространстве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значит, что он реализован как часть приложения (например, в SIP-телефоне или медиасервере), а не в ядре ОС.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вызывает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отправки данных через UDP.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UDP, IP, Ethernet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протоколы ядра ОС, которые уже готовы и работают.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и видеоинформация чувствительны к задержкам, но менее чувствительны к потерям отдельных пакетов. Поэтому в качестве транспортного протокола используется UDP, так как механизмы контроля доставки и повторной передачи пакетов, обеспечиваемые TCP, не подходят для передачи голосовых данных и видео.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A8BC11-2622-F905-1930-D00770746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298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DAD0-0D4B-0B18-DDCB-4EC1D556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C1965E5-1E01-F736-7F35-70D0693E2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6D726BF-E2FB-EAF4-8EA1-414DD16CB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Тип данных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Число 0-127, указывающее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кодек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(G.711, G.729 и т.д.)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Чтобы получатель знал, как раскодировать голос/видео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 = G.711 µ-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18 = G.729, 101 = DTMF-тона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Порядковый номер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Number)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Номер пакета (увеличивается на 1 каждый раз)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Обнаружить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потери пакетов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(пропуск номеров)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Восстановить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правильный порядок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(если пришли не по очереди)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7523, 7524, 7525, 7527 ← потерян 7526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Временная метка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Момент времени, когда был создан первый байт данных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Синхронизировать воспроизведение (против джиттера)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Связывать аудио и видео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144000 (при 8000 Гц = через 18 секунд от начала)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Идентификатор источника данных (SSRC)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Уникальный 32-битный номер потока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аудио от видео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 одного устройства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Идентифицировать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участника в конференции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Вести статистику по каждому потоку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0xA1B2C3D4 (случайное число)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Другие поля (на самом деле это CSRC)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Список SSRC участников конференции (если есть миксер)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Показать, чьи голоса смешаны в этом потоке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Конференция: [0x1111 (Алиса), 0x2222 (Боб), 0x3333 (Чарли)]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A5392-B289-3D54-B9DB-EBFF1FF26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98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9AC87-6216-76CF-6288-F04BCF2F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935067-92A8-004E-8922-DA5954AB3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E91C20-7BD3-0048-D4AE-ACF6B44A7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B32105-6DB8-72C0-760E-A9412264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410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9EAA-3284-3A66-C198-34F64FDC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C55C65C-11CD-C3A9-6178-233D9178F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4A91DA0-5180-D3F1-3D3F-79C014A39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C04883-6EAE-9B79-8F1F-F883100C6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2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0ED9-4458-7C49-BA95-46FC92A1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D9DCF42-E8AA-4B9B-729B-0F7BE153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7291B28-C2AF-FA03-7309-436C64E58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F2AEF6-6973-464D-FDD8-E02731901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11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69DD-4FD6-63CA-B347-75BFF261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29E67C4-15B3-94F4-602D-F9DEB460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71FFC13-8CF4-50B6-4F7C-2BB41A7D9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5F014-CAB6-DE4C-4052-DF2D85E32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51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9AF5-3D09-2E8A-B919-F7D53493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8C63059-2151-98AB-BBCB-8D1C01D72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9A4F88D-E2E8-F816-DE43-2DC577791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архитектуре VoIP можно выделить два условных уровня:</a:t>
            </a:r>
          </a:p>
          <a:p>
            <a:r>
              <a:rPr lang="ru-RU" b="1" dirty="0"/>
              <a:t>Нижний уровень (медиа-поток)</a:t>
            </a:r>
            <a:r>
              <a:rPr lang="ru-RU" dirty="0"/>
              <a:t> — это базовая транспортная сеть с маршрутизацией пакетов, основанная на стеке протоколов </a:t>
            </a:r>
            <a:r>
              <a:rPr lang="ru-RU" b="1" dirty="0"/>
              <a:t>RTP/UDP/IP</a:t>
            </a:r>
            <a:r>
              <a:rPr lang="ru-RU" dirty="0"/>
              <a:t>. На этом уровне происходит передача самого голосового трафика в реальном времени.</a:t>
            </a:r>
          </a:p>
          <a:p>
            <a:r>
              <a:rPr lang="ru-RU" b="1" dirty="0"/>
              <a:t>Верхний уровень (сигнализация)</a:t>
            </a:r>
            <a:r>
              <a:rPr lang="ru-RU" dirty="0"/>
              <a:t> — это управление обслуживанием вызова, включая установление, изменение и завершение сеанса связи. На этом уровне работает протокол </a:t>
            </a:r>
            <a:r>
              <a:rPr lang="ru-RU" b="1" dirty="0"/>
              <a:t>SIP</a:t>
            </a:r>
            <a:r>
              <a:rPr lang="ru-RU" dirty="0"/>
              <a:t> (или аналогичные протоколы сигнализации, такие как H.323).</a:t>
            </a:r>
          </a:p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endParaRPr lang="ru-RU" sz="1400" spc="-10" dirty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endParaRPr lang="ru-RU" sz="14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79E767-FF6C-AC05-893F-0DC44E74F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10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7D54A-4465-D5FE-CFEF-A35159AD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29F4F6-0E26-DE62-4E15-900B29E5E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0E7AC5B-7443-52BE-37C6-70E2D2163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805D50-4E98-DDA8-E160-BAEDF0C97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73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0B908-23FA-8B68-DC9F-31997AFDA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A2C42F3-0A27-69F8-7039-A3C84705D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F55FCC1-AEA9-9023-78CB-93ED54492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C175D8-C3F1-C929-BE42-7621BB29E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533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9CEC-0CFC-04B4-6A57-79C383DA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4CD46D7-192E-5D3A-373F-A9C8E64BC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1BDAB89-2C45-9700-09BD-4583DFAA8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4FE279-87FA-2B1A-1B2E-70CA46CEA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438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A142-05BB-E57D-69B5-6E978FCAD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EC1507E-A650-89A5-593F-174A896E1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4E66DE2-683E-6F55-7538-2ADEA0454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Switched Telephone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Телефонная сеть общего пользования (ТСОП)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C958CD-5FD2-6A51-7D9B-EE195363A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05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Подготовка (Настройка телефона)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Администратор или пользователь вручную настраивает телефон через его веб-интерфейс или меню на экране. Задаются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ключевые параметры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Адрес/домен SIP-сервера: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Например, voip.your-company.com или IP-адрес 192.168.1.100.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Учётные данные (SIP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Логин (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ID):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Например, 101.</a:t>
            </a:r>
          </a:p>
          <a:p>
            <a:pPr lvl="1"/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Пароль (Password):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Секретный ключ.</a:t>
            </a:r>
          </a:p>
          <a:p>
            <a:pPr lvl="1"/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SID-пользователя (SIP URI):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Обычно в формате 101@voip.your-company.com.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данные почти всегда предоставляются администратором VoIP-сервера и привязаны к конкретному внутреннему номеру (например, 101).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Установка сетевого соединения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Телефон подключается к локальной сети (через Ethernet-кабель или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-Fi, если поддерживает) и автоматически или вручную получает сетевые настройки по DHCP: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IP-адрес телефона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(например, 192.168.1.150).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 шлюза и DNS-сервера.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 этого шага телефон не сможет "выйти в интернет" или достучаться до сервера в локальной сети.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Процесс регистрации (SIP REGISTER)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сердце процесса.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Встроенный SIP-клиент телефона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автоматически отправляет на указанный адрес сервера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SIP-запрос REGISTER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в запросе: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специальных полях SIP-сообщения (To, From, Contact) передаются логин, пароль и текущий сетевой адрес телефона.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передаётся пароль: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Обычно используется защищённый метод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Digest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 котором передаётся не сам пароль, а его хэш (результат сложного математического преобразования).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Проверка на стороне сервера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VoIP-сервер (например,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Asterisk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FreePBX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3CX) принимает запрос: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Ищет в своей базе данных учётную запись с логином 101.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Берёт пароль из своей базы для этого логина, вычисляет хэш по тому же алгоритму и сравнивает его с полученным от телефона.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хэши совпали —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авторизация успешна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Подтверждение и обновление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 отправляет телефону ответ SIP 200 OK — "регистрация подтверждена".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 сохраняет в своей памяти связку: "Номер 101 сейчас находится по адресу 192.168.1.150:5060".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Телефон периодически (каждые 60-120 секунд) отправляет новые запросы REGISTER, чтобы обновить эту "привязку" на сервере и показать, что он ещё онлайн.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22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43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375" y="62"/>
            <a:ext cx="3349625" cy="68579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5000" y="0"/>
            <a:ext cx="2667000" cy="15346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555" y="248869"/>
            <a:ext cx="5469890" cy="455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0344" y="2064207"/>
            <a:ext cx="5099684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4211" y="6464985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281" y="3008756"/>
            <a:ext cx="7499984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89355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solidFill>
                  <a:srgbClr val="1F4E79"/>
                </a:solidFill>
                <a:latin typeface="Times New Roman"/>
                <a:cs typeface="Times New Roman"/>
              </a:rPr>
              <a:t>Унифицированные</a:t>
            </a:r>
            <a:r>
              <a:rPr sz="2800" b="1" spc="-8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коммуникации</a:t>
            </a:r>
            <a:r>
              <a:rPr sz="2800" b="1" spc="-8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(IP- </a:t>
            </a:r>
            <a:r>
              <a:rPr sz="2800" b="1" dirty="0">
                <a:solidFill>
                  <a:srgbClr val="1F4E79"/>
                </a:solidFill>
                <a:latin typeface="Times New Roman"/>
                <a:cs typeface="Times New Roman"/>
              </a:rPr>
              <a:t>телефония,</a:t>
            </a:r>
            <a:r>
              <a:rPr sz="2800" b="1" spc="-8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голосовая</a:t>
            </a:r>
            <a:r>
              <a:rPr sz="2800" b="1" spc="-10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почта,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видеоконференции,</a:t>
            </a:r>
            <a:r>
              <a:rPr sz="2800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1F4E79"/>
                </a:solidFill>
                <a:latin typeface="Times New Roman"/>
                <a:cs typeface="Times New Roman"/>
              </a:rPr>
              <a:t>контакт-</a:t>
            </a:r>
            <a:r>
              <a:rPr sz="2800" b="1" dirty="0">
                <a:solidFill>
                  <a:srgbClr val="1F4E79"/>
                </a:solidFill>
                <a:latin typeface="Times New Roman"/>
                <a:cs typeface="Times New Roman"/>
              </a:rPr>
              <a:t>центры, </a:t>
            </a:r>
            <a:r>
              <a:rPr sz="2800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средства совместной</a:t>
            </a:r>
            <a:r>
              <a:rPr sz="2800" b="1" spc="-10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работы)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D37A-1FA9-AC59-DAE9-C7E0BE0D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439E9A9-C0D0-137D-7EB8-6123120C6940}"/>
              </a:ext>
            </a:extLst>
          </p:cNvPr>
          <p:cNvSpPr/>
          <p:nvPr/>
        </p:nvSpPr>
        <p:spPr>
          <a:xfrm>
            <a:off x="152401" y="228600"/>
            <a:ext cx="28194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C96017D-0337-3422-F5A3-D1730192F522}"/>
              </a:ext>
            </a:extLst>
          </p:cNvPr>
          <p:cNvSpPr txBox="1"/>
          <p:nvPr/>
        </p:nvSpPr>
        <p:spPr>
          <a:xfrm>
            <a:off x="-1270317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Вопрос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5740251-3144-B7C5-39B8-76F9113E041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B7D97-648A-D777-0C3A-DC5A8619EDEF}"/>
              </a:ext>
            </a:extLst>
          </p:cNvPr>
          <p:cNvSpPr txBox="1"/>
          <p:nvPr/>
        </p:nvSpPr>
        <p:spPr>
          <a:xfrm>
            <a:off x="1950211" y="1828800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Какие типы сетевых устройств вы знаете?</a:t>
            </a:r>
          </a:p>
          <a:p>
            <a:endParaRPr lang="ru-RU" sz="3600" b="1" dirty="0"/>
          </a:p>
          <a:p>
            <a:r>
              <a:rPr lang="ru-RU" sz="3600" b="1" dirty="0"/>
              <a:t>Что такое </a:t>
            </a:r>
            <a:r>
              <a:rPr lang="en-US" sz="3600" b="1" dirty="0"/>
              <a:t>VLAN?</a:t>
            </a:r>
            <a:endParaRPr lang="ru-RU" sz="3600" b="1" dirty="0"/>
          </a:p>
          <a:p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99775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F3DD-4FFB-7035-17F9-82C224DA2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F45F098-0C72-B318-5158-F92E9F3196FB}"/>
              </a:ext>
            </a:extLst>
          </p:cNvPr>
          <p:cNvSpPr/>
          <p:nvPr/>
        </p:nvSpPr>
        <p:spPr>
          <a:xfrm>
            <a:off x="2971800" y="1676400"/>
            <a:ext cx="5950527" cy="911729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6791C8F-EB5A-BAE2-10DC-E2FB36B019B3}"/>
              </a:ext>
            </a:extLst>
          </p:cNvPr>
          <p:cNvSpPr txBox="1"/>
          <p:nvPr/>
        </p:nvSpPr>
        <p:spPr>
          <a:xfrm>
            <a:off x="3114645" y="1941186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Вариации архитектуры </a:t>
            </a:r>
            <a:r>
              <a:rPr lang="en-US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телефонии 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87E2AE6-DFC1-C44B-8391-AF86E68019A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5A984-A156-CCB5-864F-F1D70D5C7F27}"/>
              </a:ext>
            </a:extLst>
          </p:cNvPr>
          <p:cNvSpPr txBox="1"/>
          <p:nvPr/>
        </p:nvSpPr>
        <p:spPr>
          <a:xfrm>
            <a:off x="3048000" y="32443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«Компьютер - Компьютер»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«Телефон - Компьютер»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«Телефон - Телефон»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0806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5A1E4-C62C-1525-366E-B9BE443D8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диаграмма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DCDD89-0500-6048-F100-C7C83AAC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989300" cy="649101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56AFAB61-FAF7-E660-3EF7-0EA19F0BA4BB}"/>
              </a:ext>
            </a:extLst>
          </p:cNvPr>
          <p:cNvSpPr/>
          <p:nvPr/>
        </p:nvSpPr>
        <p:spPr>
          <a:xfrm>
            <a:off x="4343400" y="210146"/>
            <a:ext cx="5105400" cy="1085254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5AB5B27-2535-0BCF-8130-1BF8B276459F}"/>
              </a:ext>
            </a:extLst>
          </p:cNvPr>
          <p:cNvSpPr txBox="1"/>
          <p:nvPr/>
        </p:nvSpPr>
        <p:spPr>
          <a:xfrm>
            <a:off x="4343401" y="349982"/>
            <a:ext cx="510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Архитектура </a:t>
            </a:r>
            <a:r>
              <a:rPr lang="en-US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телефонии в рамках локальной сети предприятия «Компьютер - Компьютер»</a:t>
            </a:r>
            <a:endParaRPr sz="18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DC30757-B640-A528-BB11-3F40806BF59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27474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39898-A08F-8AEF-7D14-FD2A60F1E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диаграмма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DDA95E-C8EE-76BF-CD06-4862384A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2" y="40256"/>
            <a:ext cx="5109545" cy="677748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C1E41D6-90B3-4010-51ED-3524B7F256CF}"/>
              </a:ext>
            </a:extLst>
          </p:cNvPr>
          <p:cNvSpPr/>
          <p:nvPr/>
        </p:nvSpPr>
        <p:spPr>
          <a:xfrm>
            <a:off x="3733800" y="228601"/>
            <a:ext cx="5715000" cy="533399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B6677D5-4551-3A9C-B9CE-880C2E746362}"/>
              </a:ext>
            </a:extLst>
          </p:cNvPr>
          <p:cNvSpPr txBox="1"/>
          <p:nvPr/>
        </p:nvSpPr>
        <p:spPr>
          <a:xfrm>
            <a:off x="3733800" y="304800"/>
            <a:ext cx="566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Архитектура </a:t>
            </a:r>
            <a:r>
              <a:rPr lang="en-US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телефонии</a:t>
            </a:r>
            <a:r>
              <a:rPr lang="en-US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«Телефон - Компьютер»</a:t>
            </a:r>
            <a:endParaRPr sz="18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2E9378C-1407-0162-032E-20E288DDA12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70752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9A2EB-C4BA-F971-456B-4F89DD7B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200751-9821-136D-8038-CFAE888CF4A4}"/>
              </a:ext>
            </a:extLst>
          </p:cNvPr>
          <p:cNvSpPr/>
          <p:nvPr/>
        </p:nvSpPr>
        <p:spPr>
          <a:xfrm>
            <a:off x="2793365" y="228601"/>
            <a:ext cx="6655435" cy="533399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2E3621F-7F80-9E28-122F-EF5963EF3FD6}"/>
              </a:ext>
            </a:extLst>
          </p:cNvPr>
          <p:cNvSpPr txBox="1"/>
          <p:nvPr/>
        </p:nvSpPr>
        <p:spPr>
          <a:xfrm>
            <a:off x="2819400" y="304800"/>
            <a:ext cx="65792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Комплексная </a:t>
            </a:r>
            <a:r>
              <a:rPr lang="ru-RU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а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рхитектура </a:t>
            </a:r>
            <a:r>
              <a:rPr lang="en-US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телефонии</a:t>
            </a:r>
            <a:r>
              <a:rPr lang="en-US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«Телефон - Телефон»</a:t>
            </a:r>
            <a:endParaRPr sz="18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ECB1DCE-2B9D-AA84-210B-7990CFA5E67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5" name="Рисунок 4" descr="Изображение выглядит как диаграмма,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3FA839-16A8-A689-1D7F-6AF042CC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53973"/>
            <a:ext cx="7437018" cy="56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97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330A-FEDB-57BF-763B-F14579B02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1BFF7AC-1AA7-7B53-9F69-A543F864D9A7}"/>
              </a:ext>
            </a:extLst>
          </p:cNvPr>
          <p:cNvSpPr/>
          <p:nvPr/>
        </p:nvSpPr>
        <p:spPr>
          <a:xfrm>
            <a:off x="2971800" y="1676400"/>
            <a:ext cx="5950527" cy="911729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E276B70-16E7-779A-24AB-40FDEEDF869C}"/>
              </a:ext>
            </a:extLst>
          </p:cNvPr>
          <p:cNvSpPr txBox="1"/>
          <p:nvPr/>
        </p:nvSpPr>
        <p:spPr>
          <a:xfrm>
            <a:off x="3114645" y="1941186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Этапы работы </a:t>
            </a:r>
            <a:r>
              <a:rPr lang="en-US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</a:t>
            </a: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-телефона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14182DF-49CF-02CA-4C9D-A2D5D83A54C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BB465-37DB-3772-FDB7-0FBD1A0DCF6C}"/>
              </a:ext>
            </a:extLst>
          </p:cNvPr>
          <p:cNvSpPr txBox="1"/>
          <p:nvPr/>
        </p:nvSpPr>
        <p:spPr>
          <a:xfrm>
            <a:off x="3048000" y="324433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Установление соединения, регистрация </a:t>
            </a:r>
            <a:r>
              <a:rPr lang="en-US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телефона. </a:t>
            </a:r>
            <a:r>
              <a:rPr lang="en-US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SIP</a:t>
            </a:r>
            <a:endParaRPr lang="ru-RU" sz="2400" b="1" spc="-10" dirty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Набор номера абонента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Процесс передачи голоса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3705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26B5-98F8-6A00-B720-802B973B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6D3902A-CDE3-C6CC-C0A9-58CB29335550}"/>
              </a:ext>
            </a:extLst>
          </p:cNvPr>
          <p:cNvSpPr/>
          <p:nvPr/>
        </p:nvSpPr>
        <p:spPr>
          <a:xfrm>
            <a:off x="228600" y="152400"/>
            <a:ext cx="5664835" cy="914400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59FBABE-0143-7B7B-CCEB-CBBEEC443061}"/>
              </a:ext>
            </a:extLst>
          </p:cNvPr>
          <p:cNvSpPr txBox="1"/>
          <p:nvPr/>
        </p:nvSpPr>
        <p:spPr>
          <a:xfrm>
            <a:off x="152400" y="385816"/>
            <a:ext cx="56648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Установление соединения, регистрация </a:t>
            </a:r>
            <a:r>
              <a:rPr lang="en-US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18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телефона. 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Протокол </a:t>
            </a:r>
            <a:r>
              <a:rPr lang="en-US" spc="-10" dirty="0">
                <a:solidFill>
                  <a:srgbClr val="333333"/>
                </a:solidFill>
                <a:latin typeface="Times New Roman"/>
                <a:cs typeface="Times New Roman"/>
              </a:rPr>
              <a:t>SIP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(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Session Initiation Protocol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7EDA625-6AD7-28B1-A245-1BA92BCC498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CA445-094A-955B-F2EE-47A9A3C761A2}"/>
              </a:ext>
            </a:extLst>
          </p:cNvPr>
          <p:cNvSpPr txBox="1"/>
          <p:nvPr/>
        </p:nvSpPr>
        <p:spPr>
          <a:xfrm>
            <a:off x="159327" y="1362536"/>
            <a:ext cx="100930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Session</a:t>
            </a:r>
            <a:r>
              <a:rPr lang="ru-RU" dirty="0"/>
              <a:t> </a:t>
            </a:r>
            <a:r>
              <a:rPr lang="ru-RU" dirty="0" err="1"/>
              <a:t>Initiation</a:t>
            </a:r>
            <a:r>
              <a:rPr lang="ru-RU" dirty="0"/>
              <a:t> Protocol (SIP) – сетевой протокол для управления сеансами связи, т.е. установления, контроля и разрыва сессий между двумя или несколькими участниками.</a:t>
            </a:r>
          </a:p>
          <a:p>
            <a:endParaRPr lang="ru-RU" dirty="0"/>
          </a:p>
          <a:p>
            <a:r>
              <a:rPr lang="ru-RU" dirty="0"/>
              <a:t>Например, для передачи голоса две стороны должны договориться об использовании одинаковых кодеков, закодировать и упаковать речь в IP-пакеты.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04EF4-FC50-835E-F5A5-E568B2C1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9"/>
          <a:stretch>
            <a:fillRect/>
          </a:stretch>
        </p:blipFill>
        <p:spPr>
          <a:xfrm>
            <a:off x="2045335" y="3158426"/>
            <a:ext cx="7543800" cy="330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D5DA8-587F-CF37-3539-37E80FA9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04AF1BB1-32FB-8BAE-BE38-5F0E0BA4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" y="2091773"/>
            <a:ext cx="2233890" cy="2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215A9C3-746A-D5FB-C184-23DE23261797}"/>
              </a:ext>
            </a:extLst>
          </p:cNvPr>
          <p:cNvSpPr/>
          <p:nvPr/>
        </p:nvSpPr>
        <p:spPr>
          <a:xfrm>
            <a:off x="228601" y="386343"/>
            <a:ext cx="41148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BE48B9-35CB-0129-E88D-B8D99DA64957}"/>
              </a:ext>
            </a:extLst>
          </p:cNvPr>
          <p:cNvSpPr txBox="1"/>
          <p:nvPr/>
        </p:nvSpPr>
        <p:spPr>
          <a:xfrm>
            <a:off x="-546417" y="452639"/>
            <a:ext cx="566483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spcBef>
                <a:spcPts val="100"/>
              </a:spcBef>
            </a:pP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ru-RU" sz="20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Набор номера абонента.</a:t>
            </a:r>
          </a:p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Как работает </a:t>
            </a: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телефон. </a:t>
            </a: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SIP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0C5CFA2-20A0-644B-FA00-B5B4445F869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pic>
        <p:nvPicPr>
          <p:cNvPr id="2" name="Picture 2" descr="Picture background">
            <a:extLst>
              <a:ext uri="{FF2B5EF4-FFF2-40B4-BE49-F238E27FC236}">
                <a16:creationId xmlns:a16="http://schemas.microsoft.com/office/drawing/2014/main" id="{6F3AA15E-E2C3-771E-1289-275494E8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54" y="2395697"/>
            <a:ext cx="2119942" cy="131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2B0BFB04-3F5D-1F40-9E53-332BEDDD2DCC}"/>
              </a:ext>
            </a:extLst>
          </p:cNvPr>
          <p:cNvSpPr txBox="1"/>
          <p:nvPr/>
        </p:nvSpPr>
        <p:spPr>
          <a:xfrm>
            <a:off x="1904999" y="3879272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IP-телефон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7E98233-8D54-3F27-6392-B74820D9A675}"/>
              </a:ext>
            </a:extLst>
          </p:cNvPr>
          <p:cNvSpPr txBox="1"/>
          <p:nvPr/>
        </p:nvSpPr>
        <p:spPr>
          <a:xfrm>
            <a:off x="4863782" y="3554386"/>
            <a:ext cx="5664835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Авторизация </a:t>
            </a: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телефона </a:t>
            </a:r>
          </a:p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под учетной записью</a:t>
            </a:r>
          </a:p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VOIP-</a:t>
            </a: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сервера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ECE4795B-BE20-12C4-ACEB-5F6782B32BCB}"/>
              </a:ext>
            </a:extLst>
          </p:cNvPr>
          <p:cNvSpPr/>
          <p:nvPr/>
        </p:nvSpPr>
        <p:spPr>
          <a:xfrm>
            <a:off x="2169450" y="2874595"/>
            <a:ext cx="1066800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0B88120C-B6E4-0BF5-B1E6-95E135E6600B}"/>
              </a:ext>
            </a:extLst>
          </p:cNvPr>
          <p:cNvSpPr/>
          <p:nvPr/>
        </p:nvSpPr>
        <p:spPr>
          <a:xfrm>
            <a:off x="7162800" y="2599118"/>
            <a:ext cx="1066800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E27CA1E-9F7F-EE6A-1266-A32065DEB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3"/>
          <a:stretch>
            <a:fillRect/>
          </a:stretch>
        </p:blipFill>
        <p:spPr bwMode="auto">
          <a:xfrm>
            <a:off x="9525000" y="2172010"/>
            <a:ext cx="2352675" cy="24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8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D699-61F6-8A2C-2E79-913059CA5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880BBC9-9A87-A823-EA41-5ED6CBF932E1}"/>
              </a:ext>
            </a:extLst>
          </p:cNvPr>
          <p:cNvSpPr/>
          <p:nvPr/>
        </p:nvSpPr>
        <p:spPr>
          <a:xfrm>
            <a:off x="228601" y="386343"/>
            <a:ext cx="41148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E659F7-F6C7-C242-D45B-8313842FEC9B}"/>
              </a:ext>
            </a:extLst>
          </p:cNvPr>
          <p:cNvSpPr txBox="1"/>
          <p:nvPr/>
        </p:nvSpPr>
        <p:spPr>
          <a:xfrm>
            <a:off x="-546417" y="593093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SIP</a:t>
            </a: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. Содержание заголовка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16F491B-8ADC-1F9F-2402-5644AB63D6E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7" name="Рисунок 6" descr="Изображение выглядит как текст, Шрифт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1D1ACB-5505-72E7-315A-44DF0BB1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9273435" cy="4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758FC-C466-2ADB-BBA4-74BB3A5FA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6BFC972-6389-0BD9-B547-C91A15796632}"/>
              </a:ext>
            </a:extLst>
          </p:cNvPr>
          <p:cNvSpPr/>
          <p:nvPr/>
        </p:nvSpPr>
        <p:spPr>
          <a:xfrm>
            <a:off x="228601" y="386343"/>
            <a:ext cx="41148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A7C063E-D7F4-BA23-AF33-5A5B1BF4EF86}"/>
              </a:ext>
            </a:extLst>
          </p:cNvPr>
          <p:cNvSpPr txBox="1"/>
          <p:nvPr/>
        </p:nvSpPr>
        <p:spPr>
          <a:xfrm>
            <a:off x="-546417" y="593093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Как работает </a:t>
            </a: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</a:t>
            </a: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телефон. </a:t>
            </a: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SIP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026B001-9225-E051-2E1F-C0291D96DBB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9FB4129-DB0C-FE87-A5C5-1F4DEF33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69501"/>
            <a:ext cx="8686800" cy="49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6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55B9E-F7B8-41AC-C254-437DAD294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8F9AACC-84A2-CB0F-11BC-7A6DAD03F301}"/>
              </a:ext>
            </a:extLst>
          </p:cNvPr>
          <p:cNvSpPr/>
          <p:nvPr/>
        </p:nvSpPr>
        <p:spPr>
          <a:xfrm>
            <a:off x="152401" y="228600"/>
            <a:ext cx="28194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79E6ECD-A25F-F195-C17A-37404A3C4A0B}"/>
              </a:ext>
            </a:extLst>
          </p:cNvPr>
          <p:cNvSpPr txBox="1"/>
          <p:nvPr/>
        </p:nvSpPr>
        <p:spPr>
          <a:xfrm>
            <a:off x="-1270317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Вопрос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15C2A7F-F375-6B73-4AB5-53F0A10C678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F9BE0-ED81-FD55-F1ED-CB97EFB25E1C}"/>
              </a:ext>
            </a:extLst>
          </p:cNvPr>
          <p:cNvSpPr txBox="1"/>
          <p:nvPr/>
        </p:nvSpPr>
        <p:spPr>
          <a:xfrm>
            <a:off x="1950211" y="2362200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Что для вас означает термин Унифицированные коммуникации?</a:t>
            </a:r>
            <a:br>
              <a:rPr lang="ru-RU" sz="3600" b="1" dirty="0"/>
            </a:br>
            <a:endParaRPr lang="ru-RU" sz="3600" b="1" dirty="0"/>
          </a:p>
          <a:p>
            <a:r>
              <a:rPr lang="ru-RU" sz="3600" b="1" dirty="0"/>
              <a:t>Какие платформы </a:t>
            </a:r>
            <a:r>
              <a:rPr lang="en-US" sz="3600" b="1" dirty="0"/>
              <a:t>UC </a:t>
            </a:r>
            <a:r>
              <a:rPr lang="ru-RU" sz="3600" b="1" dirty="0"/>
              <a:t>вы знаете?</a:t>
            </a:r>
          </a:p>
        </p:txBody>
      </p:sp>
    </p:spTree>
    <p:extLst>
      <p:ext uri="{BB962C8B-B14F-4D97-AF65-F5344CB8AC3E}">
        <p14:creationId xmlns:p14="http://schemas.microsoft.com/office/powerpoint/2010/main" val="143764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478C-21F6-EAFC-3BAB-CC7676D0E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0DC63B7-7826-251F-D2DB-BA0C8D6D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80" y="1177636"/>
            <a:ext cx="2447025" cy="244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D56143A-DF2F-C6DA-8451-67700DB5F836}"/>
              </a:ext>
            </a:extLst>
          </p:cNvPr>
          <p:cNvSpPr/>
          <p:nvPr/>
        </p:nvSpPr>
        <p:spPr>
          <a:xfrm>
            <a:off x="228601" y="386343"/>
            <a:ext cx="41148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FF406E1-873E-E828-DF03-203A15F4D506}"/>
              </a:ext>
            </a:extLst>
          </p:cNvPr>
          <p:cNvSpPr txBox="1"/>
          <p:nvPr/>
        </p:nvSpPr>
        <p:spPr>
          <a:xfrm>
            <a:off x="-546417" y="593093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Как преобразуется голос в пакет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D6BF121-2F7B-9EFB-E943-036320107FC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2" name="Picture 2" descr="Picture background">
            <a:extLst>
              <a:ext uri="{FF2B5EF4-FFF2-40B4-BE49-F238E27FC236}">
                <a16:creationId xmlns:a16="http://schemas.microsoft.com/office/drawing/2014/main" id="{648021EC-B8F6-1953-F065-0DD90B14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24" y="1697229"/>
            <a:ext cx="2119942" cy="131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41406CD-BE11-D96C-51E6-5ED39864B20C}"/>
              </a:ext>
            </a:extLst>
          </p:cNvPr>
          <p:cNvSpPr txBox="1"/>
          <p:nvPr/>
        </p:nvSpPr>
        <p:spPr>
          <a:xfrm>
            <a:off x="2682505" y="3029536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IP-телефон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C4561D4F-47CE-D5A9-3E9C-16799D20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6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4FE9E301-DCC5-AF0A-4AA4-5957F7EA175E}"/>
              </a:ext>
            </a:extLst>
          </p:cNvPr>
          <p:cNvSpPr txBox="1"/>
          <p:nvPr/>
        </p:nvSpPr>
        <p:spPr>
          <a:xfrm>
            <a:off x="304800" y="4084016"/>
            <a:ext cx="5664835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Дискретизация (сэмплирование) — это процесс преобразования непрерывного аналогового сигнала (например, звуковой волны) в дискретный цифровой сигнал путём измерения его амплитуды через равные промежутки времени.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07BE4898-B05B-3707-6AE4-D1D4AFCCD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09" y="3542596"/>
            <a:ext cx="43434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A1B2E3E0-8518-F2AC-D388-307A586C8F5A}"/>
              </a:ext>
            </a:extLst>
          </p:cNvPr>
          <p:cNvSpPr/>
          <p:nvPr/>
        </p:nvSpPr>
        <p:spPr>
          <a:xfrm>
            <a:off x="3305045" y="2009144"/>
            <a:ext cx="1066800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3C03F684-24C3-2C7F-A647-E3C703A4BA5F}"/>
              </a:ext>
            </a:extLst>
          </p:cNvPr>
          <p:cNvSpPr/>
          <p:nvPr/>
        </p:nvSpPr>
        <p:spPr>
          <a:xfrm>
            <a:off x="6543545" y="2047799"/>
            <a:ext cx="1066800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987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91EE4-5F89-6383-EC98-01B345FD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F34B1E1-7BE1-FFD4-C1CA-5A681AFE61DF}"/>
              </a:ext>
            </a:extLst>
          </p:cNvPr>
          <p:cNvSpPr/>
          <p:nvPr/>
        </p:nvSpPr>
        <p:spPr>
          <a:xfrm>
            <a:off x="228600" y="386343"/>
            <a:ext cx="5410199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28E2BB3-BA19-9021-CD13-B1A0E50B3937}"/>
              </a:ext>
            </a:extLst>
          </p:cNvPr>
          <p:cNvSpPr txBox="1"/>
          <p:nvPr/>
        </p:nvSpPr>
        <p:spPr>
          <a:xfrm>
            <a:off x="76200" y="572204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Как преобразуется голос в пакет. Квантование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F46A0BC-5213-1725-7790-BA0233F9EE2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B300AC1-F080-31E5-4518-417E74F2F52C}"/>
              </a:ext>
            </a:extLst>
          </p:cNvPr>
          <p:cNvSpPr txBox="1"/>
          <p:nvPr/>
        </p:nvSpPr>
        <p:spPr>
          <a:xfrm>
            <a:off x="214745" y="4559011"/>
            <a:ext cx="5664835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Квантование — это процесс сопоставления непрерывного или дискретного сигнала с конечным набором значений путём округления каждого отсчёта до ближайшего уровня из заранее определённого набора разрешённых уровней.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2000" spc="-10" dirty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F002177-BB71-3FCD-E99D-9DA45A6E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8768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D965C519-B4C5-9F30-58ED-5D0E1DBF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33600"/>
            <a:ext cx="5867400" cy="185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697897A-D0F8-EFAC-D46B-C6667232EEA4}"/>
              </a:ext>
            </a:extLst>
          </p:cNvPr>
          <p:cNvSpPr txBox="1"/>
          <p:nvPr/>
        </p:nvSpPr>
        <p:spPr>
          <a:xfrm>
            <a:off x="6022520" y="4038600"/>
            <a:ext cx="56648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АЦП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0F81C9E-C88B-2E38-C5E1-855778F28C57}"/>
              </a:ext>
            </a:extLst>
          </p:cNvPr>
          <p:cNvSpPr txBox="1"/>
          <p:nvPr/>
        </p:nvSpPr>
        <p:spPr>
          <a:xfrm>
            <a:off x="6172200" y="4711610"/>
            <a:ext cx="566483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АЦП (Аналого-Цифровой Преобразователь) — это устройство или микросхема, которая преобразует непрерывный аналоговый сигнал (напряжение, ток) в дискретный цифровой код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364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6DA4F-7959-601B-2D9D-99C8AAE7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B528EE9-1AA8-2408-3420-DC42185F80A2}"/>
              </a:ext>
            </a:extLst>
          </p:cNvPr>
          <p:cNvSpPr/>
          <p:nvPr/>
        </p:nvSpPr>
        <p:spPr>
          <a:xfrm>
            <a:off x="228600" y="386343"/>
            <a:ext cx="5410199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573AB25-B8CE-F360-2FEE-7A08D163D91F}"/>
              </a:ext>
            </a:extLst>
          </p:cNvPr>
          <p:cNvSpPr txBox="1"/>
          <p:nvPr/>
        </p:nvSpPr>
        <p:spPr>
          <a:xfrm>
            <a:off x="76200" y="572204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Как преобразуется голос в пакет. Кодеки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3616B1D-F12C-F95A-1C8C-B32991C99E3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D77B830-C2F2-69CD-FBD1-7C57455AF937}"/>
              </a:ext>
            </a:extLst>
          </p:cNvPr>
          <p:cNvSpPr txBox="1"/>
          <p:nvPr/>
        </p:nvSpPr>
        <p:spPr>
          <a:xfrm>
            <a:off x="375171" y="1502954"/>
            <a:ext cx="8458200" cy="2872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Кодек = </a:t>
            </a:r>
            <a:r>
              <a:rPr lang="ru-RU" sz="2000" dirty="0" err="1">
                <a:latin typeface="Times New Roman"/>
                <a:cs typeface="Times New Roman"/>
              </a:rPr>
              <a:t>КОдировщик</a:t>
            </a:r>
            <a:r>
              <a:rPr lang="ru-RU" sz="2000" dirty="0">
                <a:latin typeface="Times New Roman"/>
                <a:cs typeface="Times New Roman"/>
              </a:rPr>
              <a:t> + </a:t>
            </a:r>
            <a:r>
              <a:rPr lang="ru-RU" sz="2000" dirty="0" err="1">
                <a:latin typeface="Times New Roman"/>
                <a:cs typeface="Times New Roman"/>
              </a:rPr>
              <a:t>ДЕКодер</a:t>
            </a:r>
            <a:r>
              <a:rPr lang="ru-RU" sz="2000" dirty="0">
                <a:latin typeface="Times New Roman"/>
                <a:cs typeface="Times New Roman"/>
              </a:rPr>
              <a:t> - Программа/алгоритм, который сжимает голос для передачи и восстанавливает на приёме.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endParaRPr lang="ru-RU" sz="2000" dirty="0">
              <a:latin typeface="Times New Roman"/>
              <a:cs typeface="Times New Roman"/>
            </a:endParaRP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Параметры кодеков: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1. Битрейт: сколько бит в секунду (кбит/с)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2. Задержка: время на кодирование + декодирование (мс)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3. Сложность: требования к процессору (MIPS)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4. Качество: MOS (</a:t>
            </a:r>
            <a:r>
              <a:rPr lang="ru-RU" sz="2000" dirty="0" err="1">
                <a:latin typeface="Times New Roman"/>
                <a:cs typeface="Times New Roman"/>
              </a:rPr>
              <a:t>Mean</a:t>
            </a:r>
            <a:r>
              <a:rPr lang="ru-RU" sz="2000" dirty="0">
                <a:latin typeface="Times New Roman"/>
                <a:cs typeface="Times New Roman"/>
              </a:rPr>
              <a:t> </a:t>
            </a:r>
            <a:r>
              <a:rPr lang="ru-RU" sz="2000" dirty="0" err="1">
                <a:latin typeface="Times New Roman"/>
                <a:cs typeface="Times New Roman"/>
              </a:rPr>
              <a:t>Opinion</a:t>
            </a:r>
            <a:r>
              <a:rPr lang="ru-RU" sz="2000" dirty="0">
                <a:latin typeface="Times New Roman"/>
                <a:cs typeface="Times New Roman"/>
              </a:rPr>
              <a:t> </a:t>
            </a:r>
            <a:r>
              <a:rPr lang="ru-RU" sz="2000" dirty="0" err="1">
                <a:latin typeface="Times New Roman"/>
                <a:cs typeface="Times New Roman"/>
              </a:rPr>
              <a:t>Score</a:t>
            </a:r>
            <a:r>
              <a:rPr lang="ru-RU" sz="2000" dirty="0">
                <a:latin typeface="Times New Roman"/>
                <a:cs typeface="Times New Roman"/>
              </a:rPr>
              <a:t>) 1-5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latin typeface="Times New Roman"/>
                <a:cs typeface="Times New Roman"/>
              </a:rPr>
              <a:t>5. Лицензия: бесплатный или платный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3911F-F0C8-A7DA-7C6F-E53933976860}"/>
              </a:ext>
            </a:extLst>
          </p:cNvPr>
          <p:cNvSpPr txBox="1"/>
          <p:nvPr/>
        </p:nvSpPr>
        <p:spPr>
          <a:xfrm>
            <a:off x="7239000" y="25908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Основные источники задержек: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Задержка кодека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Сетевые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Jitter</a:t>
            </a:r>
            <a:r>
              <a:rPr lang="ru-RU" dirty="0"/>
              <a:t> </a:t>
            </a:r>
            <a:r>
              <a:rPr lang="ru-RU" dirty="0" err="1"/>
              <a:t>buffer</a:t>
            </a:r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DBD08793-90D3-46C8-52CC-0B776CD6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26789"/>
            <a:ext cx="8293735" cy="21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14BA9-3D31-7FA0-3B06-6AA2ED27A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4F91A9C-94EA-E487-485F-EBB382A5AA04}"/>
              </a:ext>
            </a:extLst>
          </p:cNvPr>
          <p:cNvSpPr/>
          <p:nvPr/>
        </p:nvSpPr>
        <p:spPr>
          <a:xfrm>
            <a:off x="228600" y="386343"/>
            <a:ext cx="5410199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2042F87-EE8C-60B9-07E2-957AD8985B81}"/>
              </a:ext>
            </a:extLst>
          </p:cNvPr>
          <p:cNvSpPr txBox="1"/>
          <p:nvPr/>
        </p:nvSpPr>
        <p:spPr>
          <a:xfrm>
            <a:off x="76200" y="572204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Как преобразуется голос в пакет. Кодеки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6C5D909-D402-A5A5-2FDE-22798B88F0C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189F47-7238-57FF-D149-0AC329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33792"/>
            <a:ext cx="8965694" cy="53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3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E9F92-B50E-7E6E-0067-D6A9A817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503257D-D7AD-EA8D-D8E5-C66568EE3E44}"/>
              </a:ext>
            </a:extLst>
          </p:cNvPr>
          <p:cNvSpPr/>
          <p:nvPr/>
        </p:nvSpPr>
        <p:spPr>
          <a:xfrm>
            <a:off x="152401" y="228600"/>
            <a:ext cx="28194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B5BF814-DEA8-1CBB-D9BA-40657DA96A8F}"/>
              </a:ext>
            </a:extLst>
          </p:cNvPr>
          <p:cNvSpPr txBox="1"/>
          <p:nvPr/>
        </p:nvSpPr>
        <p:spPr>
          <a:xfrm>
            <a:off x="-1270317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Вопрос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5B02DB8-28DB-FBD3-41EB-FBD23F98F5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0E15F-85CD-85DE-80F8-0A221783A615}"/>
              </a:ext>
            </a:extLst>
          </p:cNvPr>
          <p:cNvSpPr txBox="1"/>
          <p:nvPr/>
        </p:nvSpPr>
        <p:spPr>
          <a:xfrm>
            <a:off x="838200" y="2819400"/>
            <a:ext cx="1089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В чем разница между протоколом TCP и UDP?</a:t>
            </a:r>
          </a:p>
          <a:p>
            <a:endParaRPr lang="ru-RU" sz="3600" b="1" dirty="0"/>
          </a:p>
          <a:p>
            <a:endParaRPr lang="ru-RU" sz="3600" b="1" dirty="0"/>
          </a:p>
          <a:p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429317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0733-AC79-9B21-3425-527D6EF1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F713DF-F03B-FEF6-3FDF-7DD43155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" y="73656"/>
            <a:ext cx="6340314" cy="671068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75576FD-32F2-9101-3725-398904ECFA55}"/>
              </a:ext>
            </a:extLst>
          </p:cNvPr>
          <p:cNvSpPr/>
          <p:nvPr/>
        </p:nvSpPr>
        <p:spPr>
          <a:xfrm>
            <a:off x="6324600" y="1219200"/>
            <a:ext cx="5664835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1400A46-DAC0-9004-F125-8270CA7DC8D2}"/>
              </a:ext>
            </a:extLst>
          </p:cNvPr>
          <p:cNvSpPr txBox="1"/>
          <p:nvPr/>
        </p:nvSpPr>
        <p:spPr>
          <a:xfrm>
            <a:off x="6248400" y="1452616"/>
            <a:ext cx="566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Протокол. 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RTP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(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Real-time Transport Protocol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5926142-ECCD-90CE-8BAF-BD71CD7F7AC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CEC36-871E-D3FA-672B-BFEE67D5665B}"/>
              </a:ext>
            </a:extLst>
          </p:cNvPr>
          <p:cNvSpPr txBox="1"/>
          <p:nvPr/>
        </p:nvSpPr>
        <p:spPr>
          <a:xfrm>
            <a:off x="6400800" y="279338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RTP — протокол прикладного уровня, предназначенный для:</a:t>
            </a:r>
          </a:p>
          <a:p>
            <a:endParaRPr lang="ru-RU" dirty="0"/>
          </a:p>
          <a:p>
            <a:r>
              <a:rPr lang="ru-RU" dirty="0"/>
              <a:t>Передачи аудио и видео в реальном времени</a:t>
            </a:r>
          </a:p>
          <a:p>
            <a:endParaRPr lang="ru-RU" dirty="0"/>
          </a:p>
          <a:p>
            <a:r>
              <a:rPr lang="ru-RU" dirty="0"/>
              <a:t>Обеспечения временной синхронизации</a:t>
            </a:r>
          </a:p>
          <a:p>
            <a:endParaRPr lang="ru-RU" dirty="0"/>
          </a:p>
          <a:p>
            <a:r>
              <a:rPr lang="ru-RU" dirty="0"/>
              <a:t>Обнаружения потерь и упорядочивания пакетов</a:t>
            </a:r>
          </a:p>
        </p:txBody>
      </p:sp>
    </p:spTree>
    <p:extLst>
      <p:ext uri="{BB962C8B-B14F-4D97-AF65-F5344CB8AC3E}">
        <p14:creationId xmlns:p14="http://schemas.microsoft.com/office/powerpoint/2010/main" val="377121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9D581-0A00-5E03-F769-806D2288A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719BBEB-04D9-7710-81AF-0E31D18C173D}"/>
              </a:ext>
            </a:extLst>
          </p:cNvPr>
          <p:cNvSpPr/>
          <p:nvPr/>
        </p:nvSpPr>
        <p:spPr>
          <a:xfrm>
            <a:off x="383724" y="228600"/>
            <a:ext cx="5664835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A10DADB-AE48-65DB-3DCB-91AB94EF558A}"/>
              </a:ext>
            </a:extLst>
          </p:cNvPr>
          <p:cNvSpPr txBox="1"/>
          <p:nvPr/>
        </p:nvSpPr>
        <p:spPr>
          <a:xfrm>
            <a:off x="307524" y="462016"/>
            <a:ext cx="566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Протокол. 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RTP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(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Real-time Transport Protocol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9B1B193-0780-2B2E-7403-AED43DB4AB9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5" name="Рисунок 4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85E3ED-2219-1435-5413-51BDB564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49169"/>
            <a:ext cx="8442715" cy="53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AE2D4-9D9A-96B2-D5F5-669B0691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5F17470-D9F9-0F6E-B37D-20519EC18F99}"/>
              </a:ext>
            </a:extLst>
          </p:cNvPr>
          <p:cNvSpPr/>
          <p:nvPr/>
        </p:nvSpPr>
        <p:spPr>
          <a:xfrm>
            <a:off x="76200" y="152400"/>
            <a:ext cx="5664835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17BF6BE-8AA0-2972-25F3-5A746D4825C3}"/>
              </a:ext>
            </a:extLst>
          </p:cNvPr>
          <p:cNvSpPr txBox="1"/>
          <p:nvPr/>
        </p:nvSpPr>
        <p:spPr>
          <a:xfrm>
            <a:off x="0" y="385816"/>
            <a:ext cx="566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Протокол. 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RTP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(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Real-time Transport Protocol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7F57064-DA72-908E-0499-2B438DCAC49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6" name="Рисунок 5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17D9B1-C5A7-BE60-271C-849021F7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14"/>
          <a:stretch>
            <a:fillRect/>
          </a:stretch>
        </p:blipFill>
        <p:spPr>
          <a:xfrm>
            <a:off x="0" y="1219200"/>
            <a:ext cx="12192000" cy="3636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70655-ED8D-B545-B34E-5813B77D4FF2}"/>
              </a:ext>
            </a:extLst>
          </p:cNvPr>
          <p:cNvSpPr txBox="1"/>
          <p:nvPr/>
        </p:nvSpPr>
        <p:spPr>
          <a:xfrm>
            <a:off x="304800" y="488909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Тип данных → Кодек для декодирования  </a:t>
            </a:r>
          </a:p>
          <a:p>
            <a:r>
              <a:rPr lang="ru-RU" dirty="0"/>
              <a:t>2. Порядковый номер → Контроль потерь пакетов  </a:t>
            </a:r>
          </a:p>
          <a:p>
            <a:r>
              <a:rPr lang="ru-RU" dirty="0"/>
              <a:t>3. Временная метка → Время воспроизведения пакета  </a:t>
            </a:r>
          </a:p>
          <a:p>
            <a:r>
              <a:rPr lang="ru-RU" dirty="0"/>
              <a:t>4. Идентификатор источника → Уникальный номер потока  </a:t>
            </a:r>
          </a:p>
          <a:p>
            <a:r>
              <a:rPr lang="ru-RU" dirty="0"/>
              <a:t>5. Другие поля → Список участников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945829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1B9C9-BF27-D52D-39B3-68E360F73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0384FEE-A164-A0E3-86D3-45AA5F2EFB87}"/>
              </a:ext>
            </a:extLst>
          </p:cNvPr>
          <p:cNvSpPr/>
          <p:nvPr/>
        </p:nvSpPr>
        <p:spPr>
          <a:xfrm>
            <a:off x="152401" y="228600"/>
            <a:ext cx="28194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BDF5E9C-0569-D019-D3A9-99F97DB315AC}"/>
              </a:ext>
            </a:extLst>
          </p:cNvPr>
          <p:cNvSpPr txBox="1"/>
          <p:nvPr/>
        </p:nvSpPr>
        <p:spPr>
          <a:xfrm>
            <a:off x="-1270317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Джиттер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B2F29EC-23B4-76A3-C1A9-4294B678E8F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5CBF9A6-06A6-2D4E-94E8-CB9C2A34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86" y="1828800"/>
            <a:ext cx="10134600" cy="433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FDCED-85BC-DBC5-3B71-E77B2963E020}"/>
              </a:ext>
            </a:extLst>
          </p:cNvPr>
          <p:cNvSpPr txBox="1"/>
          <p:nvPr/>
        </p:nvSpPr>
        <p:spPr>
          <a:xfrm>
            <a:off x="457200" y="1524893"/>
            <a:ext cx="6729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Джиттер — это вариация (разброс) времени задержки доставки пакетов в сети передачи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556226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EEE41-ED68-8483-94C9-CA74DF51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14CCCA3-3E5A-ECE9-C644-BFACE86C22F8}"/>
              </a:ext>
            </a:extLst>
          </p:cNvPr>
          <p:cNvSpPr/>
          <p:nvPr/>
        </p:nvSpPr>
        <p:spPr>
          <a:xfrm>
            <a:off x="152401" y="228600"/>
            <a:ext cx="28194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DE15A80-0814-09DE-67EE-CC86788051BD}"/>
              </a:ext>
            </a:extLst>
          </p:cNvPr>
          <p:cNvSpPr txBox="1"/>
          <p:nvPr/>
        </p:nvSpPr>
        <p:spPr>
          <a:xfrm>
            <a:off x="-1270317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Вопрос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C3F658C-6544-07A9-B515-55406464292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C36D0-F814-883F-19E7-EB643EFFFFC3}"/>
              </a:ext>
            </a:extLst>
          </p:cNvPr>
          <p:cNvSpPr txBox="1"/>
          <p:nvPr/>
        </p:nvSpPr>
        <p:spPr>
          <a:xfrm>
            <a:off x="1562100" y="1828800"/>
            <a:ext cx="914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Почему для передачи голоса и видео используется RTP поверх UDP, а не TCP?</a:t>
            </a:r>
          </a:p>
          <a:p>
            <a:endParaRPr lang="ru-RU" sz="3200" b="1" dirty="0"/>
          </a:p>
          <a:p>
            <a:r>
              <a:rPr lang="ru-RU" sz="3200" b="1" dirty="0"/>
              <a:t>Как RTP помогает джиттер буферу бороться с джиттером?</a:t>
            </a:r>
          </a:p>
          <a:p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3231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866" y="2454747"/>
            <a:ext cx="6096000" cy="1941830"/>
            <a:chOff x="198119" y="2420111"/>
            <a:chExt cx="6096000" cy="1941830"/>
          </a:xfrm>
        </p:grpSpPr>
        <p:sp>
          <p:nvSpPr>
            <p:cNvPr id="4" name="object 4"/>
            <p:cNvSpPr/>
            <p:nvPr/>
          </p:nvSpPr>
          <p:spPr>
            <a:xfrm>
              <a:off x="198119" y="2420111"/>
              <a:ext cx="6096000" cy="1941830"/>
            </a:xfrm>
            <a:custGeom>
              <a:avLst/>
              <a:gdLst/>
              <a:ahLst/>
              <a:cxnLst/>
              <a:rect l="l" t="t" r="r" b="b"/>
              <a:pathLst>
                <a:path w="6096000" h="1941829">
                  <a:moveTo>
                    <a:pt x="5772404" y="0"/>
                  </a:moveTo>
                  <a:lnTo>
                    <a:pt x="323595" y="0"/>
                  </a:lnTo>
                  <a:lnTo>
                    <a:pt x="275777" y="3509"/>
                  </a:lnTo>
                  <a:lnTo>
                    <a:pt x="230138" y="13703"/>
                  </a:lnTo>
                  <a:lnTo>
                    <a:pt x="187177" y="30080"/>
                  </a:lnTo>
                  <a:lnTo>
                    <a:pt x="147395" y="52140"/>
                  </a:lnTo>
                  <a:lnTo>
                    <a:pt x="111294" y="79382"/>
                  </a:lnTo>
                  <a:lnTo>
                    <a:pt x="79373" y="111304"/>
                  </a:lnTo>
                  <a:lnTo>
                    <a:pt x="52134" y="147407"/>
                  </a:lnTo>
                  <a:lnTo>
                    <a:pt x="30076" y="187188"/>
                  </a:lnTo>
                  <a:lnTo>
                    <a:pt x="13700" y="230147"/>
                  </a:lnTo>
                  <a:lnTo>
                    <a:pt x="3508" y="275783"/>
                  </a:lnTo>
                  <a:lnTo>
                    <a:pt x="0" y="323596"/>
                  </a:lnTo>
                  <a:lnTo>
                    <a:pt x="0" y="1617980"/>
                  </a:lnTo>
                  <a:lnTo>
                    <a:pt x="3508" y="1665792"/>
                  </a:lnTo>
                  <a:lnTo>
                    <a:pt x="13700" y="1711428"/>
                  </a:lnTo>
                  <a:lnTo>
                    <a:pt x="30076" y="1754387"/>
                  </a:lnTo>
                  <a:lnTo>
                    <a:pt x="52134" y="1794168"/>
                  </a:lnTo>
                  <a:lnTo>
                    <a:pt x="79373" y="1830271"/>
                  </a:lnTo>
                  <a:lnTo>
                    <a:pt x="111294" y="1862193"/>
                  </a:lnTo>
                  <a:lnTo>
                    <a:pt x="147395" y="1889435"/>
                  </a:lnTo>
                  <a:lnTo>
                    <a:pt x="187177" y="1911495"/>
                  </a:lnTo>
                  <a:lnTo>
                    <a:pt x="230138" y="1927872"/>
                  </a:lnTo>
                  <a:lnTo>
                    <a:pt x="275777" y="1938066"/>
                  </a:lnTo>
                  <a:lnTo>
                    <a:pt x="323595" y="1941576"/>
                  </a:lnTo>
                  <a:lnTo>
                    <a:pt x="5772404" y="1941576"/>
                  </a:lnTo>
                  <a:lnTo>
                    <a:pt x="5820216" y="1938066"/>
                  </a:lnTo>
                  <a:lnTo>
                    <a:pt x="5865852" y="1927872"/>
                  </a:lnTo>
                  <a:lnTo>
                    <a:pt x="5908811" y="1911495"/>
                  </a:lnTo>
                  <a:lnTo>
                    <a:pt x="5948592" y="1889435"/>
                  </a:lnTo>
                  <a:lnTo>
                    <a:pt x="5984695" y="1862193"/>
                  </a:lnTo>
                  <a:lnTo>
                    <a:pt x="6016617" y="1830271"/>
                  </a:lnTo>
                  <a:lnTo>
                    <a:pt x="6043859" y="1794168"/>
                  </a:lnTo>
                  <a:lnTo>
                    <a:pt x="6065919" y="1754387"/>
                  </a:lnTo>
                  <a:lnTo>
                    <a:pt x="6082296" y="1711428"/>
                  </a:lnTo>
                  <a:lnTo>
                    <a:pt x="6092490" y="1665792"/>
                  </a:lnTo>
                  <a:lnTo>
                    <a:pt x="6096000" y="1617980"/>
                  </a:lnTo>
                  <a:lnTo>
                    <a:pt x="6096000" y="323596"/>
                  </a:lnTo>
                  <a:lnTo>
                    <a:pt x="6092490" y="275783"/>
                  </a:lnTo>
                  <a:lnTo>
                    <a:pt x="6082296" y="230147"/>
                  </a:lnTo>
                  <a:lnTo>
                    <a:pt x="6065919" y="187188"/>
                  </a:lnTo>
                  <a:lnTo>
                    <a:pt x="6043859" y="147407"/>
                  </a:lnTo>
                  <a:lnTo>
                    <a:pt x="6016617" y="111304"/>
                  </a:lnTo>
                  <a:lnTo>
                    <a:pt x="5984695" y="79382"/>
                  </a:lnTo>
                  <a:lnTo>
                    <a:pt x="5948592" y="52140"/>
                  </a:lnTo>
                  <a:lnTo>
                    <a:pt x="5908811" y="30080"/>
                  </a:lnTo>
                  <a:lnTo>
                    <a:pt x="5865852" y="13703"/>
                  </a:lnTo>
                  <a:lnTo>
                    <a:pt x="5820216" y="3509"/>
                  </a:lnTo>
                  <a:lnTo>
                    <a:pt x="5772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19" y="2420111"/>
              <a:ext cx="6096000" cy="1941830"/>
            </a:xfrm>
            <a:custGeom>
              <a:avLst/>
              <a:gdLst/>
              <a:ahLst/>
              <a:cxnLst/>
              <a:rect l="l" t="t" r="r" b="b"/>
              <a:pathLst>
                <a:path w="6096000" h="1941829">
                  <a:moveTo>
                    <a:pt x="0" y="323596"/>
                  </a:moveTo>
                  <a:lnTo>
                    <a:pt x="3508" y="275783"/>
                  </a:lnTo>
                  <a:lnTo>
                    <a:pt x="13700" y="230147"/>
                  </a:lnTo>
                  <a:lnTo>
                    <a:pt x="30076" y="187188"/>
                  </a:lnTo>
                  <a:lnTo>
                    <a:pt x="52134" y="147407"/>
                  </a:lnTo>
                  <a:lnTo>
                    <a:pt x="79373" y="111304"/>
                  </a:lnTo>
                  <a:lnTo>
                    <a:pt x="111294" y="79382"/>
                  </a:lnTo>
                  <a:lnTo>
                    <a:pt x="147395" y="52140"/>
                  </a:lnTo>
                  <a:lnTo>
                    <a:pt x="187177" y="30080"/>
                  </a:lnTo>
                  <a:lnTo>
                    <a:pt x="230138" y="13703"/>
                  </a:lnTo>
                  <a:lnTo>
                    <a:pt x="275777" y="3509"/>
                  </a:lnTo>
                  <a:lnTo>
                    <a:pt x="323595" y="0"/>
                  </a:lnTo>
                  <a:lnTo>
                    <a:pt x="5772404" y="0"/>
                  </a:lnTo>
                  <a:lnTo>
                    <a:pt x="5820216" y="3509"/>
                  </a:lnTo>
                  <a:lnTo>
                    <a:pt x="5865852" y="13703"/>
                  </a:lnTo>
                  <a:lnTo>
                    <a:pt x="5908811" y="30080"/>
                  </a:lnTo>
                  <a:lnTo>
                    <a:pt x="5948592" y="52140"/>
                  </a:lnTo>
                  <a:lnTo>
                    <a:pt x="5984695" y="79382"/>
                  </a:lnTo>
                  <a:lnTo>
                    <a:pt x="6016617" y="111304"/>
                  </a:lnTo>
                  <a:lnTo>
                    <a:pt x="6043859" y="147407"/>
                  </a:lnTo>
                  <a:lnTo>
                    <a:pt x="6065919" y="187188"/>
                  </a:lnTo>
                  <a:lnTo>
                    <a:pt x="6082296" y="230147"/>
                  </a:lnTo>
                  <a:lnTo>
                    <a:pt x="6092490" y="275783"/>
                  </a:lnTo>
                  <a:lnTo>
                    <a:pt x="6096000" y="323596"/>
                  </a:lnTo>
                  <a:lnTo>
                    <a:pt x="6096000" y="1617980"/>
                  </a:lnTo>
                  <a:lnTo>
                    <a:pt x="6092490" y="1665792"/>
                  </a:lnTo>
                  <a:lnTo>
                    <a:pt x="6082296" y="1711428"/>
                  </a:lnTo>
                  <a:lnTo>
                    <a:pt x="6065919" y="1754387"/>
                  </a:lnTo>
                  <a:lnTo>
                    <a:pt x="6043859" y="1794168"/>
                  </a:lnTo>
                  <a:lnTo>
                    <a:pt x="6016617" y="1830271"/>
                  </a:lnTo>
                  <a:lnTo>
                    <a:pt x="5984695" y="1862193"/>
                  </a:lnTo>
                  <a:lnTo>
                    <a:pt x="5948592" y="1889435"/>
                  </a:lnTo>
                  <a:lnTo>
                    <a:pt x="5908811" y="1911495"/>
                  </a:lnTo>
                  <a:lnTo>
                    <a:pt x="5865852" y="1927872"/>
                  </a:lnTo>
                  <a:lnTo>
                    <a:pt x="5820216" y="1938066"/>
                  </a:lnTo>
                  <a:lnTo>
                    <a:pt x="5772404" y="1941576"/>
                  </a:lnTo>
                  <a:lnTo>
                    <a:pt x="323595" y="1941576"/>
                  </a:lnTo>
                  <a:lnTo>
                    <a:pt x="275777" y="1938066"/>
                  </a:lnTo>
                  <a:lnTo>
                    <a:pt x="230138" y="1927872"/>
                  </a:lnTo>
                  <a:lnTo>
                    <a:pt x="187177" y="1911495"/>
                  </a:lnTo>
                  <a:lnTo>
                    <a:pt x="147395" y="1889435"/>
                  </a:lnTo>
                  <a:lnTo>
                    <a:pt x="111294" y="1862193"/>
                  </a:lnTo>
                  <a:lnTo>
                    <a:pt x="79373" y="1830271"/>
                  </a:lnTo>
                  <a:lnTo>
                    <a:pt x="52134" y="1794168"/>
                  </a:lnTo>
                  <a:lnTo>
                    <a:pt x="30076" y="1754387"/>
                  </a:lnTo>
                  <a:lnTo>
                    <a:pt x="13700" y="1711428"/>
                  </a:lnTo>
                  <a:lnTo>
                    <a:pt x="3508" y="1665792"/>
                  </a:lnTo>
                  <a:lnTo>
                    <a:pt x="0" y="1617980"/>
                  </a:lnTo>
                  <a:lnTo>
                    <a:pt x="0" y="323596"/>
                  </a:lnTo>
                  <a:close/>
                </a:path>
              </a:pathLst>
            </a:custGeom>
            <a:ln w="1219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71347" y="2541219"/>
            <a:ext cx="529336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Омниканальность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интегрированность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нескольких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каналов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связи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Microsoft Sans Serif"/>
              <a:buChar char="•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Наличие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единого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пользовательского </a:t>
            </a:r>
            <a:r>
              <a:rPr sz="1800" spc="-10" dirty="0">
                <a:latin typeface="Times New Roman"/>
                <a:cs typeface="Times New Roman"/>
              </a:rPr>
              <a:t>интерфейса</a:t>
            </a:r>
            <a:endParaRPr sz="1800">
              <a:latin typeface="Times New Roman"/>
              <a:cs typeface="Times New Roman"/>
            </a:endParaRPr>
          </a:p>
          <a:p>
            <a:pPr marL="299085" marR="50165" indent="-287020">
              <a:lnSpc>
                <a:spcPct val="100000"/>
              </a:lnSpc>
              <a:buFont typeface="Microsoft Sans Serif"/>
              <a:buChar char="•"/>
              <a:tabLst>
                <a:tab pos="299085" algn="l"/>
              </a:tabLst>
            </a:pPr>
            <a:r>
              <a:rPr sz="1800" spc="-20" dirty="0">
                <a:latin typeface="Times New Roman"/>
                <a:cs typeface="Times New Roman"/>
              </a:rPr>
              <a:t>Мультиплатформенность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/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возможность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работы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на </a:t>
            </a:r>
            <a:r>
              <a:rPr sz="1800" dirty="0">
                <a:latin typeface="Times New Roman"/>
                <a:cs typeface="Times New Roman"/>
              </a:rPr>
              <a:t>разных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устройствах</a:t>
            </a: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Microsoft Sans Serif"/>
              <a:buChar char="•"/>
              <a:tabLst>
                <a:tab pos="299085" algn="l"/>
              </a:tabLst>
            </a:pPr>
            <a:r>
              <a:rPr sz="1800" dirty="0">
                <a:latin typeface="Times New Roman"/>
                <a:cs typeface="Times New Roman"/>
              </a:rPr>
              <a:t>Интеграция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ИТ-</a:t>
            </a:r>
            <a:r>
              <a:rPr sz="1800" dirty="0">
                <a:latin typeface="Times New Roman"/>
                <a:cs typeface="Times New Roman"/>
              </a:rPr>
              <a:t>ландшафт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предприятия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Рисунок 8" descr="Изображение выглядит как текст, диаграмма, снимок экрана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0C8BE2-0F9F-B1B5-D51E-AC7F0B0C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35" y="1143000"/>
            <a:ext cx="5105400" cy="4963443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F19A74AC-6B1B-E908-7858-418E01C86276}"/>
              </a:ext>
            </a:extLst>
          </p:cNvPr>
          <p:cNvSpPr/>
          <p:nvPr/>
        </p:nvSpPr>
        <p:spPr>
          <a:xfrm>
            <a:off x="304800" y="186671"/>
            <a:ext cx="5715000" cy="1032530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EF3DDBE-8CFA-4411-1374-844225BD577F}"/>
              </a:ext>
            </a:extLst>
          </p:cNvPr>
          <p:cNvSpPr txBox="1"/>
          <p:nvPr/>
        </p:nvSpPr>
        <p:spPr>
          <a:xfrm>
            <a:off x="152400" y="265637"/>
            <a:ext cx="57912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Унифицированные коммуникации </a:t>
            </a:r>
            <a:r>
              <a:rPr lang="en-US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(Unified Communications)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6B25-4759-E894-DA02-A39E59DE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9C8C243-DB46-9975-ED2D-3D346B4D6B31}"/>
              </a:ext>
            </a:extLst>
          </p:cNvPr>
          <p:cNvSpPr/>
          <p:nvPr/>
        </p:nvSpPr>
        <p:spPr>
          <a:xfrm>
            <a:off x="152400" y="228600"/>
            <a:ext cx="4419599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4DD8A4D-AE25-8512-8076-1F4DF8019EDE}"/>
              </a:ext>
            </a:extLst>
          </p:cNvPr>
          <p:cNvSpPr txBox="1"/>
          <p:nvPr/>
        </p:nvSpPr>
        <p:spPr>
          <a:xfrm>
            <a:off x="-470219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Вопросы в конце лекции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4CAD4C3-D883-418E-6EA0-8CC21B634EF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74A6-74E1-F2A4-0FFA-179D6B877E08}"/>
              </a:ext>
            </a:extLst>
          </p:cNvPr>
          <p:cNvSpPr txBox="1"/>
          <p:nvPr/>
        </p:nvSpPr>
        <p:spPr>
          <a:xfrm>
            <a:off x="838200" y="2819400"/>
            <a:ext cx="1089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В чем разница между протоколом TCP и UDP?</a:t>
            </a:r>
          </a:p>
          <a:p>
            <a:endParaRPr lang="ru-RU" sz="3600" b="1" dirty="0"/>
          </a:p>
          <a:p>
            <a:endParaRPr lang="ru-RU" sz="3600" b="1" dirty="0"/>
          </a:p>
          <a:p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43850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375" y="62"/>
            <a:ext cx="3349625" cy="68579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281" y="3008756"/>
            <a:ext cx="6183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1F4E79"/>
                </a:solidFill>
                <a:latin typeface="Times New Roman"/>
                <a:cs typeface="Times New Roman"/>
              </a:rPr>
              <a:t>Тема</a:t>
            </a:r>
            <a:r>
              <a:rPr b="1" spc="-10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F4E79"/>
                </a:solidFill>
                <a:latin typeface="Times New Roman"/>
                <a:cs typeface="Times New Roman"/>
              </a:rPr>
              <a:t>№1</a:t>
            </a:r>
            <a:r>
              <a:rPr b="1" spc="-10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«</a:t>
            </a:r>
            <a:r>
              <a:rPr lang="en-US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IP-</a:t>
            </a:r>
            <a:r>
              <a:rPr lang="ru-RU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телефония</a:t>
            </a:r>
            <a:r>
              <a:rPr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45E7-1A2C-98B9-541E-94FD626D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B160112-0C8A-40C8-1BB0-1B360F8310D2}"/>
              </a:ext>
            </a:extLst>
          </p:cNvPr>
          <p:cNvSpPr/>
          <p:nvPr/>
        </p:nvSpPr>
        <p:spPr>
          <a:xfrm>
            <a:off x="152401" y="228600"/>
            <a:ext cx="2819400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1813981-7205-6148-7812-29C64D297139}"/>
              </a:ext>
            </a:extLst>
          </p:cNvPr>
          <p:cNvSpPr txBox="1"/>
          <p:nvPr/>
        </p:nvSpPr>
        <p:spPr>
          <a:xfrm>
            <a:off x="-1270317" y="381000"/>
            <a:ext cx="5664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4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Вопрос</a:t>
            </a:r>
            <a:endParaRPr sz="2400" b="1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555EBD7-0660-1C87-FD81-8489569E57B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BD15-1682-124E-FDA1-0587F12059FB}"/>
              </a:ext>
            </a:extLst>
          </p:cNvPr>
          <p:cNvSpPr txBox="1"/>
          <p:nvPr/>
        </p:nvSpPr>
        <p:spPr>
          <a:xfrm>
            <a:off x="990600" y="2782669"/>
            <a:ext cx="11018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Поразмышляйте. Что такое </a:t>
            </a:r>
            <a:r>
              <a:rPr lang="en-US" sz="3600" b="1" dirty="0"/>
              <a:t>IP</a:t>
            </a:r>
            <a:r>
              <a:rPr lang="ru-RU" sz="3600" b="1" dirty="0"/>
              <a:t> – телефония?</a:t>
            </a:r>
          </a:p>
        </p:txBody>
      </p:sp>
    </p:spTree>
    <p:extLst>
      <p:ext uri="{BB962C8B-B14F-4D97-AF65-F5344CB8AC3E}">
        <p14:creationId xmlns:p14="http://schemas.microsoft.com/office/powerpoint/2010/main" val="95155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A200-D1B0-3E21-2C3A-E9028308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617CFB8-5C09-7AE1-EB3E-C555EDE0097E}"/>
              </a:ext>
            </a:extLst>
          </p:cNvPr>
          <p:cNvSpPr/>
          <p:nvPr/>
        </p:nvSpPr>
        <p:spPr>
          <a:xfrm>
            <a:off x="228600" y="386343"/>
            <a:ext cx="6172200" cy="12900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9F91EF5-1682-FCAC-276A-1EEE5C05CF60}"/>
              </a:ext>
            </a:extLst>
          </p:cNvPr>
          <p:cNvSpPr txBox="1"/>
          <p:nvPr/>
        </p:nvSpPr>
        <p:spPr>
          <a:xfrm>
            <a:off x="381000" y="609600"/>
            <a:ext cx="57912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IP-телефония — (</a:t>
            </a:r>
            <a:r>
              <a:rPr lang="en-US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VOIP</a:t>
            </a: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r>
              <a:rPr lang="en-US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телефонная связь по протоколу IP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4E0F851C-3054-3A03-9B35-9D29B8B2437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0" y="228600"/>
            <a:ext cx="1179576" cy="1191514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4A2626CE-6613-5E9F-DEF6-18FFCB741BA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0D3CF6C-411F-C826-7364-A71315B6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3541951" cy="21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1745922C-BD60-121C-ACDE-99B24A34A15B}"/>
              </a:ext>
            </a:extLst>
          </p:cNvPr>
          <p:cNvSpPr txBox="1"/>
          <p:nvPr/>
        </p:nvSpPr>
        <p:spPr>
          <a:xfrm>
            <a:off x="-762000" y="4267200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IP-телефон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95841E-5426-FA26-0D85-94505F70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083347"/>
            <a:ext cx="9144000" cy="1436490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BBD7C32-61C5-127B-7136-3BE948E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37337"/>
            <a:ext cx="5791200" cy="26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B2AF794-ABC9-4781-76E6-FEB8CAFA3A75}"/>
              </a:ext>
            </a:extLst>
          </p:cNvPr>
          <p:cNvSpPr txBox="1"/>
          <p:nvPr/>
        </p:nvSpPr>
        <p:spPr>
          <a:xfrm>
            <a:off x="5303011" y="4350163"/>
            <a:ext cx="579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VOIP</a:t>
            </a:r>
            <a:r>
              <a:rPr lang="ru-RU" sz="2800" spc="-10" dirty="0">
                <a:solidFill>
                  <a:srgbClr val="333333"/>
                </a:solidFill>
                <a:latin typeface="Times New Roman"/>
                <a:cs typeface="Times New Roman"/>
              </a:rPr>
              <a:t>-шлюз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49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363" y="4896611"/>
            <a:ext cx="1688592" cy="14066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00" y="0"/>
            <a:ext cx="2667000" cy="153466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История</a:t>
            </a:r>
            <a:r>
              <a:rPr spc="-150" dirty="0"/>
              <a:t> </a:t>
            </a:r>
            <a:r>
              <a:rPr spc="-10" dirty="0"/>
              <a:t>развития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64633" y="1265319"/>
            <a:ext cx="2579370" cy="3005455"/>
            <a:chOff x="264633" y="1265319"/>
            <a:chExt cx="2579370" cy="30054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633" y="3080003"/>
              <a:ext cx="1601490" cy="11902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362" y="1265319"/>
              <a:ext cx="1147270" cy="16618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6580" y="4395977"/>
            <a:ext cx="904240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1800-</a:t>
            </a:r>
            <a:r>
              <a:rPr sz="1400" spc="-50" dirty="0">
                <a:latin typeface="Calibri"/>
                <a:cs typeface="Calibri"/>
              </a:rPr>
              <a:t>е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20" dirty="0">
                <a:latin typeface="Calibri"/>
                <a:cs typeface="Calibri"/>
              </a:rPr>
              <a:t>Телеграф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Wingdings"/>
                <a:cs typeface="Wingdings"/>
              </a:rPr>
              <a:t>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759" y="1012316"/>
            <a:ext cx="1207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1940-</a:t>
            </a:r>
            <a:r>
              <a:rPr sz="1400" dirty="0">
                <a:latin typeface="Calibri"/>
                <a:cs typeface="Calibri"/>
              </a:rPr>
              <a:t>е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Телефон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34033" y="847379"/>
            <a:ext cx="2601495" cy="14451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23633" y="537463"/>
            <a:ext cx="812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1980-</a:t>
            </a:r>
            <a:r>
              <a:rPr sz="1400" dirty="0">
                <a:latin typeface="Calibri"/>
                <a:cs typeface="Calibri"/>
              </a:rPr>
              <a:t>е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IVR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64463" y="1707031"/>
            <a:ext cx="1946619" cy="14803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253219" y="3329685"/>
            <a:ext cx="175895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1995-</a:t>
            </a:r>
            <a:r>
              <a:rPr sz="1400" dirty="0">
                <a:latin typeface="Calibri"/>
                <a:cs typeface="Calibri"/>
              </a:rPr>
              <a:t>2000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Мобильные телефоны,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ВКС,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Аудио- конференции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6580" y="2506345"/>
            <a:ext cx="8741410" cy="3776345"/>
            <a:chOff x="1346580" y="2506345"/>
            <a:chExt cx="8741410" cy="377634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0436" y="4748181"/>
              <a:ext cx="2002536" cy="12698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7451" y="2517648"/>
              <a:ext cx="4142231" cy="29626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92879" y="2513076"/>
              <a:ext cx="4152265" cy="2971800"/>
            </a:xfrm>
            <a:custGeom>
              <a:avLst/>
              <a:gdLst/>
              <a:ahLst/>
              <a:cxnLst/>
              <a:rect l="l" t="t" r="r" b="b"/>
              <a:pathLst>
                <a:path w="4152265" h="2971800">
                  <a:moveTo>
                    <a:pt x="498602" y="0"/>
                  </a:moveTo>
                  <a:lnTo>
                    <a:pt x="3653154" y="0"/>
                  </a:lnTo>
                  <a:lnTo>
                    <a:pt x="3703954" y="2412"/>
                  </a:lnTo>
                  <a:lnTo>
                    <a:pt x="3753612" y="10033"/>
                  </a:lnTo>
                  <a:lnTo>
                    <a:pt x="3801237" y="22478"/>
                  </a:lnTo>
                  <a:lnTo>
                    <a:pt x="3847338" y="39243"/>
                  </a:lnTo>
                  <a:lnTo>
                    <a:pt x="3891026" y="60071"/>
                  </a:lnTo>
                  <a:lnTo>
                    <a:pt x="3931793" y="85344"/>
                  </a:lnTo>
                  <a:lnTo>
                    <a:pt x="3970274" y="113791"/>
                  </a:lnTo>
                  <a:lnTo>
                    <a:pt x="4005579" y="146176"/>
                  </a:lnTo>
                  <a:lnTo>
                    <a:pt x="4037965" y="181483"/>
                  </a:lnTo>
                  <a:lnTo>
                    <a:pt x="4066413" y="219837"/>
                  </a:lnTo>
                  <a:lnTo>
                    <a:pt x="4091686" y="261112"/>
                  </a:lnTo>
                  <a:lnTo>
                    <a:pt x="4112514" y="304800"/>
                  </a:lnTo>
                  <a:lnTo>
                    <a:pt x="4129278" y="350520"/>
                  </a:lnTo>
                  <a:lnTo>
                    <a:pt x="4141724" y="398145"/>
                  </a:lnTo>
                  <a:lnTo>
                    <a:pt x="4149344" y="447801"/>
                  </a:lnTo>
                  <a:lnTo>
                    <a:pt x="4151756" y="498601"/>
                  </a:lnTo>
                  <a:lnTo>
                    <a:pt x="4151756" y="2473579"/>
                  </a:lnTo>
                  <a:lnTo>
                    <a:pt x="4149344" y="2524379"/>
                  </a:lnTo>
                  <a:lnTo>
                    <a:pt x="4141724" y="2574036"/>
                  </a:lnTo>
                  <a:lnTo>
                    <a:pt x="4129278" y="2621788"/>
                  </a:lnTo>
                  <a:lnTo>
                    <a:pt x="4112514" y="2667381"/>
                  </a:lnTo>
                  <a:lnTo>
                    <a:pt x="4091686" y="2711069"/>
                  </a:lnTo>
                  <a:lnTo>
                    <a:pt x="4066413" y="2752344"/>
                  </a:lnTo>
                  <a:lnTo>
                    <a:pt x="4037965" y="2790317"/>
                  </a:lnTo>
                  <a:lnTo>
                    <a:pt x="4005579" y="2826004"/>
                  </a:lnTo>
                  <a:lnTo>
                    <a:pt x="3970274" y="2858008"/>
                  </a:lnTo>
                  <a:lnTo>
                    <a:pt x="3931793" y="2886837"/>
                  </a:lnTo>
                  <a:lnTo>
                    <a:pt x="3891026" y="2911729"/>
                  </a:lnTo>
                  <a:lnTo>
                    <a:pt x="3847338" y="2932557"/>
                  </a:lnTo>
                  <a:lnTo>
                    <a:pt x="3801237" y="2949448"/>
                  </a:lnTo>
                  <a:lnTo>
                    <a:pt x="3753612" y="2961767"/>
                  </a:lnTo>
                  <a:lnTo>
                    <a:pt x="3703954" y="2969387"/>
                  </a:lnTo>
                  <a:lnTo>
                    <a:pt x="3653154" y="2971800"/>
                  </a:lnTo>
                  <a:lnTo>
                    <a:pt x="498602" y="2971800"/>
                  </a:lnTo>
                  <a:lnTo>
                    <a:pt x="447802" y="2969387"/>
                  </a:lnTo>
                  <a:lnTo>
                    <a:pt x="398145" y="2961767"/>
                  </a:lnTo>
                  <a:lnTo>
                    <a:pt x="350520" y="2949448"/>
                  </a:lnTo>
                  <a:lnTo>
                    <a:pt x="304800" y="2932557"/>
                  </a:lnTo>
                  <a:lnTo>
                    <a:pt x="261112" y="2911729"/>
                  </a:lnTo>
                  <a:lnTo>
                    <a:pt x="219837" y="2886964"/>
                  </a:lnTo>
                  <a:lnTo>
                    <a:pt x="181483" y="2858008"/>
                  </a:lnTo>
                  <a:lnTo>
                    <a:pt x="146177" y="2826004"/>
                  </a:lnTo>
                  <a:lnTo>
                    <a:pt x="113792" y="2790317"/>
                  </a:lnTo>
                  <a:lnTo>
                    <a:pt x="85344" y="2752344"/>
                  </a:lnTo>
                  <a:lnTo>
                    <a:pt x="60071" y="2711069"/>
                  </a:lnTo>
                  <a:lnTo>
                    <a:pt x="39243" y="2667381"/>
                  </a:lnTo>
                  <a:lnTo>
                    <a:pt x="22479" y="2621788"/>
                  </a:lnTo>
                  <a:lnTo>
                    <a:pt x="10033" y="2574036"/>
                  </a:lnTo>
                  <a:lnTo>
                    <a:pt x="2412" y="2524379"/>
                  </a:lnTo>
                  <a:lnTo>
                    <a:pt x="0" y="2473579"/>
                  </a:lnTo>
                  <a:lnTo>
                    <a:pt x="0" y="498601"/>
                  </a:lnTo>
                  <a:lnTo>
                    <a:pt x="2412" y="447801"/>
                  </a:lnTo>
                  <a:lnTo>
                    <a:pt x="10033" y="398145"/>
                  </a:lnTo>
                  <a:lnTo>
                    <a:pt x="22479" y="350520"/>
                  </a:lnTo>
                  <a:lnTo>
                    <a:pt x="39243" y="304800"/>
                  </a:lnTo>
                  <a:lnTo>
                    <a:pt x="60071" y="261112"/>
                  </a:lnTo>
                  <a:lnTo>
                    <a:pt x="85344" y="219837"/>
                  </a:lnTo>
                  <a:lnTo>
                    <a:pt x="113792" y="181483"/>
                  </a:lnTo>
                  <a:lnTo>
                    <a:pt x="146177" y="146176"/>
                  </a:lnTo>
                  <a:lnTo>
                    <a:pt x="181483" y="113791"/>
                  </a:lnTo>
                  <a:lnTo>
                    <a:pt x="219837" y="85344"/>
                  </a:lnTo>
                  <a:lnTo>
                    <a:pt x="261112" y="60071"/>
                  </a:lnTo>
                  <a:lnTo>
                    <a:pt x="304800" y="39243"/>
                  </a:lnTo>
                  <a:lnTo>
                    <a:pt x="350520" y="22478"/>
                  </a:lnTo>
                  <a:lnTo>
                    <a:pt x="398145" y="10033"/>
                  </a:lnTo>
                  <a:lnTo>
                    <a:pt x="447802" y="2412"/>
                  </a:lnTo>
                  <a:lnTo>
                    <a:pt x="498602" y="0"/>
                  </a:lnTo>
                  <a:close/>
                </a:path>
              </a:pathLst>
            </a:custGeom>
            <a:ln w="914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2930" y="2512695"/>
              <a:ext cx="487045" cy="602615"/>
            </a:xfrm>
            <a:custGeom>
              <a:avLst/>
              <a:gdLst/>
              <a:ahLst/>
              <a:cxnLst/>
              <a:rect l="l" t="t" r="r" b="b"/>
              <a:pathLst>
                <a:path w="487044" h="602614">
                  <a:moveTo>
                    <a:pt x="391287" y="0"/>
                  </a:moveTo>
                  <a:lnTo>
                    <a:pt x="81406" y="95630"/>
                  </a:lnTo>
                  <a:lnTo>
                    <a:pt x="182753" y="149225"/>
                  </a:lnTo>
                  <a:lnTo>
                    <a:pt x="0" y="495172"/>
                  </a:lnTo>
                  <a:lnTo>
                    <a:pt x="154940" y="447420"/>
                  </a:lnTo>
                  <a:lnTo>
                    <a:pt x="202691" y="602233"/>
                  </a:lnTo>
                  <a:lnTo>
                    <a:pt x="385571" y="256412"/>
                  </a:lnTo>
                  <a:lnTo>
                    <a:pt x="486918" y="309879"/>
                  </a:lnTo>
                  <a:lnTo>
                    <a:pt x="39128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2930" y="2512695"/>
              <a:ext cx="487045" cy="602615"/>
            </a:xfrm>
            <a:custGeom>
              <a:avLst/>
              <a:gdLst/>
              <a:ahLst/>
              <a:cxnLst/>
              <a:rect l="l" t="t" r="r" b="b"/>
              <a:pathLst>
                <a:path w="487044" h="602614">
                  <a:moveTo>
                    <a:pt x="0" y="495172"/>
                  </a:moveTo>
                  <a:lnTo>
                    <a:pt x="182753" y="149225"/>
                  </a:lnTo>
                  <a:lnTo>
                    <a:pt x="81406" y="95630"/>
                  </a:lnTo>
                  <a:lnTo>
                    <a:pt x="391287" y="0"/>
                  </a:lnTo>
                  <a:lnTo>
                    <a:pt x="486918" y="309879"/>
                  </a:lnTo>
                  <a:lnTo>
                    <a:pt x="385571" y="256412"/>
                  </a:lnTo>
                  <a:lnTo>
                    <a:pt x="202691" y="602233"/>
                  </a:lnTo>
                  <a:lnTo>
                    <a:pt x="154940" y="447420"/>
                  </a:lnTo>
                  <a:lnTo>
                    <a:pt x="0" y="495172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81007" y="4027043"/>
              <a:ext cx="501015" cy="655320"/>
            </a:xfrm>
            <a:custGeom>
              <a:avLst/>
              <a:gdLst/>
              <a:ahLst/>
              <a:cxnLst/>
              <a:rect l="l" t="t" r="r" b="b"/>
              <a:pathLst>
                <a:path w="501015" h="655320">
                  <a:moveTo>
                    <a:pt x="293624" y="0"/>
                  </a:moveTo>
                  <a:lnTo>
                    <a:pt x="103504" y="398779"/>
                  </a:lnTo>
                  <a:lnTo>
                    <a:pt x="0" y="349503"/>
                  </a:lnTo>
                  <a:lnTo>
                    <a:pt x="108331" y="655065"/>
                  </a:lnTo>
                  <a:lnTo>
                    <a:pt x="413893" y="546861"/>
                  </a:lnTo>
                  <a:lnTo>
                    <a:pt x="310515" y="497458"/>
                  </a:lnTo>
                  <a:lnTo>
                    <a:pt x="500634" y="98678"/>
                  </a:lnTo>
                  <a:lnTo>
                    <a:pt x="347852" y="152780"/>
                  </a:lnTo>
                  <a:lnTo>
                    <a:pt x="29362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81007" y="4027043"/>
              <a:ext cx="501015" cy="655320"/>
            </a:xfrm>
            <a:custGeom>
              <a:avLst/>
              <a:gdLst/>
              <a:ahLst/>
              <a:cxnLst/>
              <a:rect l="l" t="t" r="r" b="b"/>
              <a:pathLst>
                <a:path w="501015" h="655320">
                  <a:moveTo>
                    <a:pt x="500634" y="98678"/>
                  </a:moveTo>
                  <a:lnTo>
                    <a:pt x="310515" y="497458"/>
                  </a:lnTo>
                  <a:lnTo>
                    <a:pt x="413893" y="546861"/>
                  </a:lnTo>
                  <a:lnTo>
                    <a:pt x="108331" y="655065"/>
                  </a:lnTo>
                  <a:lnTo>
                    <a:pt x="0" y="349503"/>
                  </a:lnTo>
                  <a:lnTo>
                    <a:pt x="103504" y="398779"/>
                  </a:lnTo>
                  <a:lnTo>
                    <a:pt x="293624" y="0"/>
                  </a:lnTo>
                  <a:lnTo>
                    <a:pt x="347852" y="152780"/>
                  </a:lnTo>
                  <a:lnTo>
                    <a:pt x="500634" y="98678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33547" y="5735713"/>
              <a:ext cx="4735195" cy="540385"/>
            </a:xfrm>
            <a:custGeom>
              <a:avLst/>
              <a:gdLst/>
              <a:ahLst/>
              <a:cxnLst/>
              <a:rect l="l" t="t" r="r" b="b"/>
              <a:pathLst>
                <a:path w="4735195" h="540385">
                  <a:moveTo>
                    <a:pt x="4725416" y="0"/>
                  </a:moveTo>
                  <a:lnTo>
                    <a:pt x="127888" y="340995"/>
                  </a:lnTo>
                  <a:lnTo>
                    <a:pt x="122936" y="274599"/>
                  </a:lnTo>
                  <a:lnTo>
                    <a:pt x="0" y="417258"/>
                  </a:lnTo>
                  <a:lnTo>
                    <a:pt x="142620" y="540207"/>
                  </a:lnTo>
                  <a:lnTo>
                    <a:pt x="137794" y="473811"/>
                  </a:lnTo>
                  <a:lnTo>
                    <a:pt x="4735195" y="132816"/>
                  </a:lnTo>
                  <a:lnTo>
                    <a:pt x="4663821" y="71335"/>
                  </a:lnTo>
                  <a:lnTo>
                    <a:pt x="47254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33547" y="5735713"/>
              <a:ext cx="4735195" cy="540385"/>
            </a:xfrm>
            <a:custGeom>
              <a:avLst/>
              <a:gdLst/>
              <a:ahLst/>
              <a:cxnLst/>
              <a:rect l="l" t="t" r="r" b="b"/>
              <a:pathLst>
                <a:path w="4735195" h="540385">
                  <a:moveTo>
                    <a:pt x="4735195" y="132816"/>
                  </a:moveTo>
                  <a:lnTo>
                    <a:pt x="137794" y="473811"/>
                  </a:lnTo>
                  <a:lnTo>
                    <a:pt x="142620" y="540207"/>
                  </a:lnTo>
                  <a:lnTo>
                    <a:pt x="0" y="417258"/>
                  </a:lnTo>
                  <a:lnTo>
                    <a:pt x="122936" y="274599"/>
                  </a:lnTo>
                  <a:lnTo>
                    <a:pt x="127888" y="340995"/>
                  </a:lnTo>
                  <a:lnTo>
                    <a:pt x="4725416" y="0"/>
                  </a:lnTo>
                  <a:lnTo>
                    <a:pt x="4663821" y="71335"/>
                  </a:lnTo>
                  <a:lnTo>
                    <a:pt x="4735195" y="13281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19069" y="4219321"/>
              <a:ext cx="1231265" cy="822325"/>
            </a:xfrm>
            <a:custGeom>
              <a:avLst/>
              <a:gdLst/>
              <a:ahLst/>
              <a:cxnLst/>
              <a:rect l="l" t="t" r="r" b="b"/>
              <a:pathLst>
                <a:path w="1231264" h="822325">
                  <a:moveTo>
                    <a:pt x="918971" y="0"/>
                  </a:moveTo>
                  <a:lnTo>
                    <a:pt x="990092" y="128269"/>
                  </a:lnTo>
                  <a:lnTo>
                    <a:pt x="0" y="677544"/>
                  </a:lnTo>
                  <a:lnTo>
                    <a:pt x="112394" y="709676"/>
                  </a:lnTo>
                  <a:lnTo>
                    <a:pt x="80263" y="822070"/>
                  </a:lnTo>
                  <a:lnTo>
                    <a:pt x="1070229" y="272668"/>
                  </a:lnTo>
                  <a:lnTo>
                    <a:pt x="1141476" y="400938"/>
                  </a:lnTo>
                  <a:lnTo>
                    <a:pt x="1230757" y="89280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19069" y="4219321"/>
              <a:ext cx="1231265" cy="822325"/>
            </a:xfrm>
            <a:custGeom>
              <a:avLst/>
              <a:gdLst/>
              <a:ahLst/>
              <a:cxnLst/>
              <a:rect l="l" t="t" r="r" b="b"/>
              <a:pathLst>
                <a:path w="1231264" h="822325">
                  <a:moveTo>
                    <a:pt x="0" y="677544"/>
                  </a:moveTo>
                  <a:lnTo>
                    <a:pt x="990092" y="128269"/>
                  </a:lnTo>
                  <a:lnTo>
                    <a:pt x="918971" y="0"/>
                  </a:lnTo>
                  <a:lnTo>
                    <a:pt x="1230757" y="89280"/>
                  </a:lnTo>
                  <a:lnTo>
                    <a:pt x="1141476" y="400938"/>
                  </a:lnTo>
                  <a:lnTo>
                    <a:pt x="1070229" y="272668"/>
                  </a:lnTo>
                  <a:lnTo>
                    <a:pt x="80263" y="822070"/>
                  </a:lnTo>
                  <a:lnTo>
                    <a:pt x="112394" y="709676"/>
                  </a:lnTo>
                  <a:lnTo>
                    <a:pt x="0" y="677544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690609" y="6284163"/>
            <a:ext cx="1193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2000-</a:t>
            </a:r>
            <a:r>
              <a:rPr sz="1400" dirty="0">
                <a:latin typeface="Calibri"/>
                <a:cs typeface="Calibri"/>
              </a:rPr>
              <a:t>2005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VOIP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4052" y="6253683"/>
            <a:ext cx="2170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2005-</a:t>
            </a:r>
            <a:r>
              <a:rPr sz="1400" dirty="0">
                <a:latin typeface="Calibri"/>
                <a:cs typeface="Calibri"/>
              </a:rPr>
              <a:t>2015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Web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Conferencing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246754" y="1310894"/>
            <a:ext cx="1160145" cy="522605"/>
            <a:chOff x="3246754" y="1310894"/>
            <a:chExt cx="1160145" cy="522605"/>
          </a:xfrm>
        </p:grpSpPr>
        <p:sp>
          <p:nvSpPr>
            <p:cNvPr id="29" name="object 29"/>
            <p:cNvSpPr/>
            <p:nvPr/>
          </p:nvSpPr>
          <p:spPr>
            <a:xfrm>
              <a:off x="3253104" y="1317244"/>
              <a:ext cx="1147445" cy="509905"/>
            </a:xfrm>
            <a:custGeom>
              <a:avLst/>
              <a:gdLst/>
              <a:ahLst/>
              <a:cxnLst/>
              <a:rect l="l" t="t" r="r" b="b"/>
              <a:pathLst>
                <a:path w="1147445" h="509905">
                  <a:moveTo>
                    <a:pt x="879094" y="0"/>
                  </a:moveTo>
                  <a:lnTo>
                    <a:pt x="900557" y="112648"/>
                  </a:lnTo>
                  <a:lnTo>
                    <a:pt x="0" y="284479"/>
                  </a:lnTo>
                  <a:lnTo>
                    <a:pt x="134112" y="375538"/>
                  </a:lnTo>
                  <a:lnTo>
                    <a:pt x="43053" y="509650"/>
                  </a:lnTo>
                  <a:lnTo>
                    <a:pt x="943610" y="337819"/>
                  </a:lnTo>
                  <a:lnTo>
                    <a:pt x="965073" y="450468"/>
                  </a:lnTo>
                  <a:lnTo>
                    <a:pt x="1147318" y="182244"/>
                  </a:lnTo>
                  <a:lnTo>
                    <a:pt x="8790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53104" y="1317244"/>
              <a:ext cx="1147445" cy="509905"/>
            </a:xfrm>
            <a:custGeom>
              <a:avLst/>
              <a:gdLst/>
              <a:ahLst/>
              <a:cxnLst/>
              <a:rect l="l" t="t" r="r" b="b"/>
              <a:pathLst>
                <a:path w="1147445" h="509905">
                  <a:moveTo>
                    <a:pt x="0" y="284479"/>
                  </a:moveTo>
                  <a:lnTo>
                    <a:pt x="900557" y="112648"/>
                  </a:lnTo>
                  <a:lnTo>
                    <a:pt x="879094" y="0"/>
                  </a:lnTo>
                  <a:lnTo>
                    <a:pt x="1147318" y="182244"/>
                  </a:lnTo>
                  <a:lnTo>
                    <a:pt x="965073" y="450468"/>
                  </a:lnTo>
                  <a:lnTo>
                    <a:pt x="943610" y="337819"/>
                  </a:lnTo>
                  <a:lnTo>
                    <a:pt x="43053" y="509650"/>
                  </a:lnTo>
                  <a:lnTo>
                    <a:pt x="134112" y="375538"/>
                  </a:lnTo>
                  <a:lnTo>
                    <a:pt x="0" y="284479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939023" y="1280413"/>
            <a:ext cx="1093470" cy="723900"/>
            <a:chOff x="7939023" y="1280413"/>
            <a:chExt cx="1093470" cy="723900"/>
          </a:xfrm>
        </p:grpSpPr>
        <p:sp>
          <p:nvSpPr>
            <p:cNvPr id="32" name="object 32"/>
            <p:cNvSpPr/>
            <p:nvPr/>
          </p:nvSpPr>
          <p:spPr>
            <a:xfrm>
              <a:off x="7945373" y="1286763"/>
              <a:ext cx="1080770" cy="711200"/>
            </a:xfrm>
            <a:custGeom>
              <a:avLst/>
              <a:gdLst/>
              <a:ahLst/>
              <a:cxnLst/>
              <a:rect l="l" t="t" r="r" b="b"/>
              <a:pathLst>
                <a:path w="1080770" h="711200">
                  <a:moveTo>
                    <a:pt x="100583" y="0"/>
                  </a:moveTo>
                  <a:lnTo>
                    <a:pt x="153289" y="153288"/>
                  </a:lnTo>
                  <a:lnTo>
                    <a:pt x="0" y="205994"/>
                  </a:lnTo>
                  <a:lnTo>
                    <a:pt x="823976" y="607949"/>
                  </a:lnTo>
                  <a:lnTo>
                    <a:pt x="773810" y="710946"/>
                  </a:lnTo>
                  <a:lnTo>
                    <a:pt x="1080389" y="605409"/>
                  </a:lnTo>
                  <a:lnTo>
                    <a:pt x="974851" y="298831"/>
                  </a:lnTo>
                  <a:lnTo>
                    <a:pt x="924559" y="401827"/>
                  </a:lnTo>
                  <a:lnTo>
                    <a:pt x="10058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45373" y="1286763"/>
              <a:ext cx="1080770" cy="711200"/>
            </a:xfrm>
            <a:custGeom>
              <a:avLst/>
              <a:gdLst/>
              <a:ahLst/>
              <a:cxnLst/>
              <a:rect l="l" t="t" r="r" b="b"/>
              <a:pathLst>
                <a:path w="1080770" h="711200">
                  <a:moveTo>
                    <a:pt x="100583" y="0"/>
                  </a:moveTo>
                  <a:lnTo>
                    <a:pt x="924559" y="401827"/>
                  </a:lnTo>
                  <a:lnTo>
                    <a:pt x="974851" y="298831"/>
                  </a:lnTo>
                  <a:lnTo>
                    <a:pt x="1080389" y="605409"/>
                  </a:lnTo>
                  <a:lnTo>
                    <a:pt x="773810" y="710946"/>
                  </a:lnTo>
                  <a:lnTo>
                    <a:pt x="823976" y="607949"/>
                  </a:lnTo>
                  <a:lnTo>
                    <a:pt x="0" y="205994"/>
                  </a:lnTo>
                  <a:lnTo>
                    <a:pt x="153289" y="153288"/>
                  </a:lnTo>
                  <a:lnTo>
                    <a:pt x="100583" y="0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8C94-3102-20FE-AD93-7CFAD33A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6CD769E9-7F0C-4531-0C6B-9A4DEA3D5A3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194B0-AC41-5401-4537-A1454102E9E5}"/>
              </a:ext>
            </a:extLst>
          </p:cNvPr>
          <p:cNvSpPr txBox="1"/>
          <p:nvPr/>
        </p:nvSpPr>
        <p:spPr>
          <a:xfrm>
            <a:off x="533400" y="838200"/>
            <a:ext cx="10363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Для чего нужна IP-телефония?</a:t>
            </a:r>
          </a:p>
          <a:p>
            <a:pPr algn="just"/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Экономия средств</a:t>
            </a:r>
          </a:p>
          <a:p>
            <a:pPr algn="just"/>
            <a:r>
              <a:rPr lang="ru-RU" dirty="0"/>
              <a:t>Меньшая стоимость междугородных и международных звонков</a:t>
            </a:r>
          </a:p>
          <a:p>
            <a:pPr algn="just"/>
            <a:r>
              <a:rPr lang="ru-RU" dirty="0"/>
              <a:t>Меньшие затраты на инвестиции в оборудование</a:t>
            </a:r>
          </a:p>
          <a:p>
            <a:pPr algn="just"/>
            <a:r>
              <a:rPr lang="ru-RU" dirty="0"/>
              <a:t>Интеграция голосовых сетей с сетями передачи данных</a:t>
            </a:r>
          </a:p>
          <a:p>
            <a:pPr algn="just"/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Универсальность</a:t>
            </a:r>
          </a:p>
          <a:p>
            <a:pPr algn="just"/>
            <a:r>
              <a:rPr lang="ru-RU" dirty="0"/>
              <a:t>Речь может быть преобразована в IP-пакеты в любой точке сетевой инфраструктуры: на магистрали сети оператора, в корпоративной сети или непосредственно в терминале пользователя</a:t>
            </a:r>
          </a:p>
          <a:p>
            <a:pPr algn="just"/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Открытая архитектура</a:t>
            </a:r>
          </a:p>
          <a:p>
            <a:pPr algn="just"/>
            <a:r>
              <a:rPr lang="ru-RU" dirty="0"/>
              <a:t>Общие стандарты: H.323, MGCP, SIP</a:t>
            </a:r>
          </a:p>
          <a:p>
            <a:pPr algn="just"/>
            <a:r>
              <a:rPr lang="ru-RU" dirty="0"/>
              <a:t>В виду острой конкуренции цены на услуги постоянно снижаются</a:t>
            </a:r>
          </a:p>
          <a:p>
            <a:pPr algn="just"/>
            <a:r>
              <a:rPr lang="ru-RU" dirty="0"/>
              <a:t>Эффективное использование полосы пропускания</a:t>
            </a:r>
          </a:p>
          <a:p>
            <a:pPr algn="just"/>
            <a:r>
              <a:rPr lang="ru-RU" dirty="0"/>
              <a:t>от 5.3 до 8 Кбит/с по сравнению с 64 Кбит/с для традиционной телефонии - экономия полосы пропускания</a:t>
            </a:r>
          </a:p>
          <a:p>
            <a:pPr algn="just"/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16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6A78A-7215-F3D1-2065-099C1347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8DD3EEF-EE82-2A15-F7F6-F1E2AF0B6F9C}"/>
              </a:ext>
            </a:extLst>
          </p:cNvPr>
          <p:cNvSpPr/>
          <p:nvPr/>
        </p:nvSpPr>
        <p:spPr>
          <a:xfrm>
            <a:off x="228600" y="386343"/>
            <a:ext cx="5410199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4AA8918-2C31-92F4-FB26-51EEA37F7C01}"/>
              </a:ext>
            </a:extLst>
          </p:cNvPr>
          <p:cNvSpPr txBox="1"/>
          <p:nvPr/>
        </p:nvSpPr>
        <p:spPr>
          <a:xfrm>
            <a:off x="76200" y="572204"/>
            <a:ext cx="56648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Уровни архитектуры </a:t>
            </a:r>
            <a:r>
              <a:rPr lang="en-US" sz="2000" spc="-10" dirty="0">
                <a:solidFill>
                  <a:srgbClr val="333333"/>
                </a:solidFill>
                <a:latin typeface="Times New Roman"/>
                <a:cs typeface="Times New Roman"/>
              </a:rPr>
              <a:t>VoIP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0648400-0EF7-B399-CC0A-6C39DC0BA91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F0EA935-65FA-C40F-67B1-2DF9952016CB}"/>
              </a:ext>
            </a:extLst>
          </p:cNvPr>
          <p:cNvSpPr txBox="1"/>
          <p:nvPr/>
        </p:nvSpPr>
        <p:spPr>
          <a:xfrm>
            <a:off x="381000" y="1328861"/>
            <a:ext cx="9042719" cy="20261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/>
              <a:t>В архитектуре VoIP можно выделить два условных уровня: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Нижний уровень (медиа-поток)</a:t>
            </a:r>
            <a:r>
              <a:rPr lang="ru-RU" dirty="0"/>
              <a:t> — это базовая транспортная сеть с маршрутизацией пакетов, основанная на стеке протоколов </a:t>
            </a:r>
            <a:r>
              <a:rPr lang="ru-RU" b="1" dirty="0"/>
              <a:t>RTP/UDP/IP</a:t>
            </a:r>
            <a:r>
              <a:rPr lang="ru-RU" dirty="0"/>
              <a:t>. </a:t>
            </a:r>
            <a:endParaRPr lang="en-US" dirty="0"/>
          </a:p>
          <a:p>
            <a:r>
              <a:rPr lang="ru-RU" b="1" dirty="0"/>
              <a:t>Верхний уровень (сигнализация)</a:t>
            </a:r>
            <a:r>
              <a:rPr lang="ru-RU" dirty="0"/>
              <a:t> — это управление обслуживанием вызова, включая установление, изменение и завершение сеанса связи.</a:t>
            </a:r>
            <a:endParaRPr lang="ru-RU" sz="2000" spc="-10" dirty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9" name="Рисунок 8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A5473E-7992-CB79-0BB3-71B4AD77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0"/>
            <a:ext cx="8839200" cy="33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7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2777</TotalTime>
  <Words>2367</Words>
  <Application>Microsoft Office PowerPoint</Application>
  <PresentationFormat>Широкоэкранный</PresentationFormat>
  <Paragraphs>292</Paragraphs>
  <Slides>30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Microsoft Sans Serif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Тема №1 «IP-телефония»</vt:lpstr>
      <vt:lpstr>Презентация PowerPoint</vt:lpstr>
      <vt:lpstr>Презентация PowerPoint</vt:lpstr>
      <vt:lpstr>История развития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Денис Шарапов</cp:lastModifiedBy>
  <cp:revision>17</cp:revision>
  <dcterms:created xsi:type="dcterms:W3CDTF">2026-02-02T16:06:32Z</dcterms:created>
  <dcterms:modified xsi:type="dcterms:W3CDTF">2026-02-11T13:23:16Z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2026-02-02T00:00:00Z</vt:filetime>
  </property>
  <property fmtid="{D5CDD505-2E9C-101B-9397-08002B2CF9AE}" pid="5" name="Producer">
    <vt:lpwstr>Microsoft® PowerPoint® 2016</vt:lpwstr>
  </property>
</Properties>
</file>